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re et sous-titr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Texte du titre</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13" name="Shape 13"/>
          <p:cNvSpPr/>
          <p:nvPr>
            <p:ph type="sldNum" sz="quarter" idx="2"/>
          </p:nvPr>
        </p:nvSpPr>
        <p:spPr>
          <a:xfrm>
            <a:off x="6311798" y="925195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tion">
    <p:spTree>
      <p:nvGrpSpPr>
        <p:cNvPr id="1" name=""/>
        <p:cNvGrpSpPr/>
        <p:nvPr/>
      </p:nvGrpSpPr>
      <p:grpSpPr>
        <a:xfrm>
          <a:off x="0" y="0"/>
          <a:ext cx="0" cy="0"/>
          <a:chOff x="0" y="0"/>
          <a:chExt cx="0" cy="0"/>
        </a:xfrm>
      </p:grpSpPr>
      <p:sp>
        <p:nvSpPr>
          <p:cNvPr id="93" name="Shape 93"/>
          <p:cNvSpPr/>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vl1pPr>
            <a:lvl2pPr marL="740832" indent="-296332" algn="ctr">
              <a:spcBef>
                <a:spcPts val="0"/>
              </a:spcBef>
              <a:defRPr sz="2400"/>
            </a:lvl2pPr>
            <a:lvl3pPr marL="1185332" indent="-296332" algn="ctr">
              <a:spcBef>
                <a:spcPts val="0"/>
              </a:spcBef>
              <a:defRPr sz="2400"/>
            </a:lvl3pPr>
            <a:lvl4pPr marL="1629833" indent="-296332" algn="ctr">
              <a:spcBef>
                <a:spcPts val="0"/>
              </a:spcBef>
              <a:defRPr sz="2400"/>
            </a:lvl4pPr>
            <a:lvl5pPr marL="2074333" indent="-296333" algn="ctr">
              <a:spcBef>
                <a:spcPts val="0"/>
              </a:spcBef>
              <a:defRPr sz="2400"/>
            </a:lvl5pPr>
          </a:lstStyle>
          <a:p>
            <a:pPr/>
            <a:r>
              <a:t>Texte niveau 1</a:t>
            </a:r>
          </a:p>
          <a:p>
            <a:pPr lvl="1"/>
            <a:r>
              <a:t>Texte niveau 2</a:t>
            </a:r>
          </a:p>
          <a:p>
            <a:pPr lvl="2"/>
            <a:r>
              <a:t>Texte niveau 3</a:t>
            </a:r>
          </a:p>
          <a:p>
            <a:pPr lvl="3"/>
            <a:r>
              <a:t>Texte niveau 4</a:t>
            </a:r>
          </a:p>
          <a:p>
            <a:pPr lvl="4"/>
            <a:r>
              <a:t>Texte niveau 5</a:t>
            </a:r>
          </a:p>
        </p:txBody>
      </p:sp>
      <p:sp>
        <p:nvSpPr>
          <p:cNvPr id="94" name="Shape 94"/>
          <p:cNvSpPr/>
          <p:nvPr>
            <p:ph type="body" sz="quarter" idx="13"/>
          </p:nvPr>
        </p:nvSpPr>
        <p:spPr>
          <a:xfrm>
            <a:off x="1270000" y="4267200"/>
            <a:ext cx="10464800" cy="685800"/>
          </a:xfrm>
          <a:prstGeom prst="rect">
            <a:avLst/>
          </a:prstGeom>
        </p:spPr>
        <p:txBody>
          <a:bodyPr/>
          <a:lstStyle/>
          <a:p>
            <a:pPr/>
          </a:p>
        </p:txBody>
      </p:sp>
      <p:sp>
        <p:nvSpPr>
          <p:cNvPr id="95" name="Shape 95"/>
          <p:cNvSpPr/>
          <p:nvPr>
            <p:ph type="sldNum" sz="quarter" idx="2"/>
          </p:nvPr>
        </p:nvSpPr>
        <p:spPr>
          <a:xfrm>
            <a:off x="6311798" y="925195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xfrm>
            <a:off x="6311798" y="925195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ierge">
    <p:spTree>
      <p:nvGrpSpPr>
        <p:cNvPr id="1" name=""/>
        <p:cNvGrpSpPr/>
        <p:nvPr/>
      </p:nvGrpSpPr>
      <p:grpSpPr>
        <a:xfrm>
          <a:off x="0" y="0"/>
          <a:ext cx="0" cy="0"/>
          <a:chOff x="0" y="0"/>
          <a:chExt cx="0" cy="0"/>
        </a:xfrm>
      </p:grpSpPr>
      <p:sp>
        <p:nvSpPr>
          <p:cNvPr id="110" name="Shape 110"/>
          <p:cNvSpPr/>
          <p:nvPr>
            <p:ph type="sldNum" sz="quarter" idx="2"/>
          </p:nvPr>
        </p:nvSpPr>
        <p:spPr>
          <a:xfrm>
            <a:off x="6311798" y="925195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e">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Texte du titre</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re - Centré">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Texte du titre</a:t>
            </a:r>
          </a:p>
        </p:txBody>
      </p:sp>
      <p:sp>
        <p:nvSpPr>
          <p:cNvPr id="31" name="Shape 31"/>
          <p:cNvSpPr/>
          <p:nvPr>
            <p:ph type="sldNum" sz="quarter" idx="2"/>
          </p:nvPr>
        </p:nvSpPr>
        <p:spPr>
          <a:xfrm>
            <a:off x="6311798" y="925195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e">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Texte du titre</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re - Haut">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Texte du titre</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re et puce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Texte du titre</a:t>
            </a:r>
          </a:p>
        </p:txBody>
      </p:sp>
      <p:sp>
        <p:nvSpPr>
          <p:cNvPr id="57" name="Shape 57"/>
          <p:cNvSpPr/>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re, puces et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Texte du titre</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Texte niveau 1</a:t>
            </a:r>
          </a:p>
          <a:p>
            <a:pPr lvl="1"/>
            <a:r>
              <a:t>Texte niveau 2</a:t>
            </a:r>
          </a:p>
          <a:p>
            <a:pPr lvl="2"/>
            <a:r>
              <a:t>Texte niveau 3</a:t>
            </a:r>
          </a:p>
          <a:p>
            <a:pPr lvl="3"/>
            <a:r>
              <a:t>Texte niveau 4</a:t>
            </a:r>
          </a:p>
          <a:p>
            <a:pPr lvl="4"/>
            <a:r>
              <a:t>Texte niveau 5</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ce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76" name="Shape 76"/>
          <p:cNvSpPr/>
          <p:nvPr>
            <p:ph type="sldNum" sz="quarter" idx="2"/>
          </p:nvPr>
        </p:nvSpPr>
        <p:spPr>
          <a:xfrm>
            <a:off x="6311798" y="925195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3 photos">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13"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du titre</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atin typeface="Helvetica Light"/>
                <a:ea typeface="Helvetica Light"/>
                <a:cs typeface="Helvetica Light"/>
                <a:sym typeface="Helvetica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 Id="rId3"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 Id="rId3" Type="http://schemas.openxmlformats.org/officeDocument/2006/relationships/image" Target="../media/image2.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www.legifrance.gouv.fr/affichCodeArticle.do?cidTexte=LEGITEXT000006072050&amp;idArticle=LEGIARTI000006902459" TargetMode="External"/><Relationship Id="rId3" Type="http://schemas.openxmlformats.org/officeDocument/2006/relationships/hyperlink" Target="https://www.legifrance.gouv.fr/affichCodeArticle.do?idArticle=LEGIARTI000006902461&amp;cidTexte=LEGITEXT000006072050" TargetMode="External"/><Relationship Id="rId4" Type="http://schemas.openxmlformats.org/officeDocument/2006/relationships/hyperlink" Target="https://www.legifrance.gouv.fr/affichCodeArticle.do?idArticle=LEGIARTI000006902462&amp;cidTexte=LEGITEXT000006072050" TargetMode="External"/><Relationship Id="rId5" Type="http://schemas.openxmlformats.org/officeDocument/2006/relationships/image" Target="../media/image2.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legifrance.gouv.fr/affichTexteArticle.do;jsessionid=9368FF07E9B1BA13F45ED2674E50084F.tpdila18v_1?cidTexte=JORFTEXT000032983213&amp;idArticle=LEGIARTI000033001006&amp;dateTexte=20170321&amp;categorieLien=id#LEGIARTI000033001006" TargetMode="Externa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legifrance.gouv.fr/affichTexteArticle.do;jsessionid=9368FF07E9B1BA13F45ED2674E50084F.tpdila18v_1?cidTexte=JORFTEXT000032983213&amp;idArticle=LEGIARTI000033001006&amp;dateTexte=20170321&amp;categorieLien=id#LEGIARTI000033001006" TargetMode="External"/><Relationship Id="rId3"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legifrance.gouv.fr/affichTexteArticle.do;jsessionid=6550724C61EE6E9FE667103272AC1768.tpdila22v_2?cidTexte=JORFTEXT000019066178&amp;idArticle=LEGIARTI000019067194&amp;dateTexte=20161130&amp;categorieLien=id#LEGIARTI000019067194" TargetMode="External"/><Relationship Id="rId3" Type="http://schemas.openxmlformats.org/officeDocument/2006/relationships/hyperlink" Target="https://www.legifrance.gouv.fr/affichCodeArticle.do?cidTexte=LEGITEXT000006072050&amp;idArticle=LEGIARTI000019068089&amp;dateTexte=&amp;categorieLien=cid" TargetMode="External"/><Relationship Id="rId4"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legifrance.gouv.fr/affichTexteArticle.do;jsessionid=A1385918E7BEC0BCD44E40F1B936AB73.tpdila22v_2?cidTexte=JORFTEXT000032983213&amp;idArticle=LEGIARTI000033001124&amp;dateTexte=20160810" TargetMode="External"/><Relationship Id="rId3" Type="http://schemas.openxmlformats.org/officeDocument/2006/relationships/hyperlink" Target="https://www.legifrance.gouv.fr/affichCodeArticle.do?cidTexte=LEGITEXT000006072050&amp;idArticle=LEGIARTI000019068089&amp;dateTexte=&amp;categorieLien=cid" TargetMode="External"/><Relationship Id="rId4" Type="http://schemas.openxmlformats.org/officeDocument/2006/relationships/image" Target="../media/image2.png"/></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francmuller-avocat.com/nouveau-contrat-de-securisation-professionnelle/" TargetMode="External"/><Relationship Id="rId3" Type="http://schemas.openxmlformats.org/officeDocument/2006/relationships/image" Target="../media/image2.png"/></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nvSpPr>
        <p:spPr>
          <a:xfrm>
            <a:off x="587581" y="4272010"/>
            <a:ext cx="11829638" cy="1324720"/>
          </a:xfrm>
          <a:prstGeom prst="rect">
            <a:avLst/>
          </a:prstGeom>
          <a:gradFill>
            <a:gsLst>
              <a:gs pos="0">
                <a:srgbClr val="CE2100"/>
              </a:gs>
              <a:gs pos="100000">
                <a:schemeClr val="accent5">
                  <a:hueOff val="-477027"/>
                  <a:satOff val="5825"/>
                  <a:lumOff val="41095"/>
                </a:schemeClr>
              </a:gs>
            </a:gsLst>
            <a:lin ang="16200000"/>
          </a:gradFill>
          <a:ln>
            <a:solidFill>
              <a:srgbClr val="C82101"/>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lvl1pPr>
              <a:defRPr sz="4000">
                <a:solidFill>
                  <a:srgbClr val="FFFFFF"/>
                </a:solidFill>
                <a:latin typeface="+mj-lt"/>
                <a:ea typeface="+mj-ea"/>
                <a:cs typeface="+mj-cs"/>
                <a:sym typeface="Helvetica"/>
              </a:defRPr>
            </a:lvl1pPr>
          </a:lstStyle>
          <a:p>
            <a:pPr/>
            <a:r>
              <a:t>La Loi Travail, sa mise en place, sa finalité, ses dangers…</a:t>
            </a:r>
          </a:p>
        </p:txBody>
      </p:sp>
      <p:pic>
        <p:nvPicPr>
          <p:cNvPr id="120" name="image1.jpeg"/>
          <p:cNvPicPr>
            <a:picLocks noChangeAspect="1"/>
          </p:cNvPicPr>
          <p:nvPr/>
        </p:nvPicPr>
        <p:blipFill>
          <a:blip r:embed="rId2">
            <a:extLst/>
          </a:blip>
          <a:stretch>
            <a:fillRect/>
          </a:stretch>
        </p:blipFill>
        <p:spPr>
          <a:xfrm>
            <a:off x="2041742" y="8800924"/>
            <a:ext cx="964506" cy="482255"/>
          </a:xfrm>
          <a:prstGeom prst="rect">
            <a:avLst/>
          </a:prstGeom>
          <a:ln w="12700">
            <a:miter lim="400000"/>
          </a:ln>
        </p:spPr>
      </p:pic>
      <p:pic>
        <p:nvPicPr>
          <p:cNvPr id="121" name="image1.png"/>
          <p:cNvPicPr>
            <a:picLocks noChangeAspect="1"/>
          </p:cNvPicPr>
          <p:nvPr/>
        </p:nvPicPr>
        <p:blipFill>
          <a:blip r:embed="rId3">
            <a:extLst/>
          </a:blip>
          <a:stretch>
            <a:fillRect/>
          </a:stretch>
        </p:blipFill>
        <p:spPr>
          <a:xfrm>
            <a:off x="1697471" y="8868426"/>
            <a:ext cx="344271" cy="341518"/>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title"/>
          </p:nvPr>
        </p:nvSpPr>
        <p:spPr>
          <a:xfrm>
            <a:off x="1141884" y="3207774"/>
            <a:ext cx="10464801" cy="2345031"/>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w="9525">
            <a:solidFill>
              <a:srgbClr val="DE670B"/>
            </a:solidFill>
            <a:round/>
          </a:ln>
          <a:effectLst>
            <a:outerShdw sx="100000" sy="100000" kx="0" ky="0" algn="b" rotWithShape="0" blurRad="38100" dist="25400" dir="5400000">
              <a:srgbClr val="000000">
                <a:alpha val="50000"/>
              </a:srgbClr>
            </a:outerShdw>
          </a:effectLst>
        </p:spPr>
        <p:txBody>
          <a:bodyPr/>
          <a:lstStyle>
            <a:lvl1pPr>
              <a:defRPr sz="3600">
                <a:latin typeface="+mn-lt"/>
                <a:ea typeface="+mn-ea"/>
                <a:cs typeface="+mn-cs"/>
                <a:sym typeface="Helvetica Neue"/>
              </a:defRPr>
            </a:lvl1pPr>
          </a:lstStyle>
          <a:p>
            <a:pPr/>
            <a:r>
              <a:t>La Loi Travail a instauré une procédure subrogative…</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p:nvPr>
        </p:nvSpPr>
        <p:spPr>
          <a:xfrm>
            <a:off x="542744" y="3225799"/>
            <a:ext cx="10464801" cy="3302001"/>
          </a:xfrm>
          <a:prstGeom prst="rect">
            <a:avLst/>
          </a:prstGeom>
        </p:spPr>
        <p:txBody>
          <a:bodyPr/>
          <a:lstStyle/>
          <a:p>
            <a:pPr marL="389925" indent="-381986" algn="just" defTabSz="914400">
              <a:lnSpc>
                <a:spcPct val="110000"/>
              </a:lnSpc>
              <a:spcBef>
                <a:spcPts val="400"/>
              </a:spcBef>
              <a:buClr>
                <a:srgbClr val="000000"/>
              </a:buClr>
              <a:buSzPct val="100000"/>
              <a:buFont typeface="Wingdings"/>
              <a:buChar char="❑"/>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b="1" sz="3600">
                <a:latin typeface="Calibri"/>
                <a:ea typeface="Calibri"/>
                <a:cs typeface="Calibri"/>
                <a:sym typeface="Calibri"/>
              </a:defRPr>
            </a:pPr>
            <a:r>
              <a:t> </a:t>
            </a:r>
            <a:r>
              <a:rPr b="0" sz="3000">
                <a:latin typeface="+mj-lt"/>
                <a:ea typeface="+mj-ea"/>
                <a:cs typeface="+mj-cs"/>
                <a:sym typeface="Helvetica"/>
              </a:rPr>
              <a:t>La</a:t>
            </a:r>
            <a:r>
              <a:rPr sz="3000">
                <a:latin typeface="+mj-lt"/>
                <a:ea typeface="+mj-ea"/>
                <a:cs typeface="+mj-cs"/>
                <a:sym typeface="Helvetica"/>
              </a:rPr>
              <a:t> </a:t>
            </a:r>
            <a:r>
              <a:rPr b="0" sz="3000">
                <a:latin typeface="+mj-lt"/>
                <a:ea typeface="+mj-ea"/>
                <a:cs typeface="+mj-cs"/>
                <a:sym typeface="Helvetica"/>
              </a:rPr>
              <a:t>s</a:t>
            </a:r>
            <a:r>
              <a:rPr b="0" sz="3000">
                <a:latin typeface="+mj-lt"/>
                <a:ea typeface="+mj-ea"/>
                <a:cs typeface="+mj-cs"/>
                <a:sym typeface="Helvetica"/>
              </a:rPr>
              <a:t>ignature par un (ou des) syndicat(s) représentatif(s) ayant recueilli(s) </a:t>
            </a:r>
            <a:r>
              <a:rPr b="0" sz="3000">
                <a:solidFill>
                  <a:srgbClr val="FF3A16"/>
                </a:solidFill>
                <a:latin typeface="+mj-lt"/>
                <a:ea typeface="+mj-ea"/>
                <a:cs typeface="+mj-cs"/>
                <a:sym typeface="Helvetica"/>
              </a:rPr>
              <a:t>entre 30% et 50% </a:t>
            </a:r>
            <a:r>
              <a:rPr b="0" sz="3000">
                <a:latin typeface="+mj-lt"/>
                <a:ea typeface="+mj-ea"/>
                <a:cs typeface="+mj-cs"/>
                <a:sym typeface="Helvetica"/>
              </a:rPr>
              <a:t>des suffrages exprimés peut suffire pour qu’un accord d’entreprise s’applique. Le droit d’opposition des syndicats majoritaire a disparu au profit de la  </a:t>
            </a:r>
            <a:r>
              <a:rPr b="0" sz="3000">
                <a:solidFill>
                  <a:srgbClr val="FF4D23"/>
                </a:solidFill>
                <a:latin typeface="+mj-lt"/>
                <a:ea typeface="+mj-ea"/>
                <a:cs typeface="+mj-cs"/>
                <a:sym typeface="Helvetica"/>
              </a:rPr>
              <a:t>consultation des salariés par référendum,</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9" name="image2.jpeg"/>
          <p:cNvPicPr>
            <a:picLocks noChangeAspect="1"/>
          </p:cNvPicPr>
          <p:nvPr/>
        </p:nvPicPr>
        <p:blipFill>
          <a:blip r:embed="rId2">
            <a:extLst/>
          </a:blip>
          <a:stretch>
            <a:fillRect/>
          </a:stretch>
        </p:blipFill>
        <p:spPr>
          <a:xfrm>
            <a:off x="30893" y="1030875"/>
            <a:ext cx="12031690" cy="6596738"/>
          </a:xfrm>
          <a:prstGeom prst="rect">
            <a:avLst/>
          </a:prstGeom>
          <a:ln w="12700">
            <a:miter lim="400000"/>
          </a:ln>
        </p:spPr>
      </p:pic>
      <p:sp>
        <p:nvSpPr>
          <p:cNvPr id="150" name="Shape 150"/>
          <p:cNvSpPr/>
          <p:nvPr/>
        </p:nvSpPr>
        <p:spPr>
          <a:xfrm>
            <a:off x="8502183" y="5785081"/>
            <a:ext cx="3693415" cy="144264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1500">
                <a:solidFill>
                  <a:srgbClr val="FE3B2E"/>
                </a:solidFill>
              </a:defRPr>
            </a:pPr>
          </a:p>
          <a:p>
            <a:pPr>
              <a:defRPr b="1" sz="1500">
                <a:solidFill>
                  <a:srgbClr val="FE3B2E"/>
                </a:solidFill>
              </a:defRPr>
            </a:pPr>
          </a:p>
          <a:p>
            <a:pPr>
              <a:defRPr b="1" sz="1500">
                <a:solidFill>
                  <a:srgbClr val="FE3B2E"/>
                </a:solidFill>
              </a:defRPr>
            </a:pPr>
          </a:p>
          <a:p>
            <a:pPr>
              <a:defRPr b="1" sz="1500">
                <a:solidFill>
                  <a:srgbClr val="FE3B2E"/>
                </a:solidFill>
              </a:defRPr>
            </a:pPr>
          </a:p>
          <a:p>
            <a:pPr>
              <a:defRPr b="1" sz="1400">
                <a:solidFill>
                  <a:srgbClr val="FE3B2E"/>
                </a:solidFill>
              </a:defRPr>
            </a:pPr>
            <a:r>
              <a:t>ATTENTION :</a:t>
            </a:r>
            <a:r>
              <a:rPr>
                <a:solidFill>
                  <a:srgbClr val="000000"/>
                </a:solidFill>
              </a:rPr>
              <a:t> Il s’agit de 50% des votants </a:t>
            </a:r>
          </a:p>
          <a:p>
            <a:pPr>
              <a:defRPr b="1" sz="1400"/>
            </a:pPr>
            <a:r>
              <a:t>            et non des salariés….</a:t>
            </a:r>
          </a:p>
        </p:txBody>
      </p:sp>
      <p:pic>
        <p:nvPicPr>
          <p:cNvPr id="151" name="image2.png"/>
          <p:cNvPicPr>
            <a:picLocks noChangeAspect="1"/>
          </p:cNvPicPr>
          <p:nvPr/>
        </p:nvPicPr>
        <p:blipFill>
          <a:blip r:embed="rId3">
            <a:extLst/>
          </a:blip>
          <a:stretch>
            <a:fillRect/>
          </a:stretch>
        </p:blipFill>
        <p:spPr>
          <a:xfrm>
            <a:off x="1074606" y="8757049"/>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xfrm>
            <a:off x="1270000" y="2163067"/>
            <a:ext cx="10464800" cy="4364733"/>
          </a:xfrm>
          <a:prstGeom prst="rect">
            <a:avLst/>
          </a:prstGeom>
        </p:spPr>
        <p:txBody>
          <a:bodyPr/>
          <a:lstStyle/>
          <a:p>
            <a:pPr>
              <a:defRPr b="1" sz="2800">
                <a:latin typeface="+mj-lt"/>
                <a:ea typeface="+mj-ea"/>
                <a:cs typeface="+mj-cs"/>
                <a:sym typeface="Helvetica"/>
              </a:defRPr>
            </a:pPr>
            <a:r>
              <a:t>ATTENTION :</a:t>
            </a:r>
          </a:p>
          <a:p>
            <a:pPr>
              <a:defRPr sz="2800">
                <a:latin typeface="+mj-lt"/>
                <a:ea typeface="+mj-ea"/>
                <a:cs typeface="+mj-cs"/>
                <a:sym typeface="Helvetica"/>
              </a:defRPr>
            </a:pPr>
          </a:p>
          <a:p>
            <a:pPr algn="just">
              <a:defRPr sz="2800">
                <a:latin typeface="+mj-lt"/>
                <a:ea typeface="+mj-ea"/>
                <a:cs typeface="+mj-cs"/>
                <a:sym typeface="Helvetica"/>
              </a:defRPr>
            </a:pPr>
            <a:r>
              <a:t>Seules les organisations syndicales signataires d'un texte soumis à référendum d'entreprise sont habilités à conclure le protocole électoral avec l'employeur de ce référendum (lieu, date, heures du scrutin, liste des salariés couverts, conditions d'information des personnels, organisation du vote, texte de la question soumise, etc....) </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title"/>
          </p:nvPr>
        </p:nvSpPr>
        <p:spPr>
          <a:prstGeom prst="rect">
            <a:avLst/>
          </a:prstGeom>
          <a:gradFill>
            <a:gsLst>
              <a:gs pos="0">
                <a:srgbClr val="CE2100"/>
              </a:gs>
              <a:gs pos="100000">
                <a:schemeClr val="accent5">
                  <a:hueOff val="-477027"/>
                  <a:satOff val="5825"/>
                  <a:lumOff val="41095"/>
                </a:schemeClr>
              </a:gs>
            </a:gsLst>
            <a:lin ang="16200000"/>
          </a:gradFill>
          <a:ln w="9525">
            <a:solidFill>
              <a:srgbClr val="C82101"/>
            </a:solidFill>
            <a:round/>
          </a:ln>
          <a:effectLst>
            <a:outerShdw sx="100000" sy="100000" kx="0" ky="0" algn="b" rotWithShape="0" blurRad="38100" dist="25400" dir="5400000">
              <a:srgbClr val="000000">
                <a:alpha val="50000"/>
              </a:srgbClr>
            </a:outerShdw>
          </a:effectLst>
        </p:spPr>
        <p:txBody>
          <a:bodyPr/>
          <a:lstStyle>
            <a:lvl1pPr>
              <a:defRPr sz="4000">
                <a:solidFill>
                  <a:srgbClr val="FFFFFF"/>
                </a:solidFill>
                <a:latin typeface="+mj-lt"/>
                <a:ea typeface="+mj-ea"/>
                <a:cs typeface="+mj-cs"/>
                <a:sym typeface="Helvetica"/>
              </a:defRPr>
            </a:lvl1pPr>
          </a:lstStyle>
          <a:p>
            <a:pPr/>
            <a:r>
              <a:t>La hiérarchie des normes est ainsi inversée par des accords minoritaires </a:t>
            </a:r>
          </a:p>
        </p:txBody>
      </p:sp>
      <p:pic>
        <p:nvPicPr>
          <p:cNvPr id="156" name="image2.png"/>
          <p:cNvPicPr>
            <a:picLocks noChangeAspect="1"/>
          </p:cNvPicPr>
          <p:nvPr/>
        </p:nvPicPr>
        <p:blipFill>
          <a:blip r:embed="rId2">
            <a:extLst/>
          </a:blip>
          <a:stretch>
            <a:fillRect/>
          </a:stretch>
        </p:blipFill>
        <p:spPr>
          <a:xfrm>
            <a:off x="1270000" y="8631790"/>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p:nvPr>
        </p:nvSpPr>
        <p:spPr>
          <a:prstGeom prst="rect">
            <a:avLst/>
          </a:prstGeom>
          <a:gradFill>
            <a:gsLst>
              <a:gs pos="0">
                <a:srgbClr val="CE2100"/>
              </a:gs>
              <a:gs pos="100000">
                <a:schemeClr val="accent5">
                  <a:hueOff val="-477027"/>
                  <a:satOff val="5825"/>
                  <a:lumOff val="41095"/>
                </a:schemeClr>
              </a:gs>
            </a:gsLst>
            <a:lin ang="16200000"/>
          </a:gradFill>
          <a:ln w="9525">
            <a:solidFill>
              <a:srgbClr val="C82101"/>
            </a:solidFill>
            <a:round/>
          </a:ln>
          <a:effectLst>
            <a:outerShdw sx="100000" sy="100000" kx="0" ky="0" algn="b" rotWithShape="0" blurRad="38100" dist="25400" dir="5400000">
              <a:srgbClr val="000000">
                <a:alpha val="50000"/>
              </a:srgbClr>
            </a:outerShdw>
          </a:effectLst>
        </p:spPr>
        <p:txBody>
          <a:bodyPr/>
          <a:lstStyle>
            <a:lvl1pPr>
              <a:defRPr sz="3600">
                <a:solidFill>
                  <a:srgbClr val="FFFFFF"/>
                </a:solidFill>
                <a:latin typeface="+mj-lt"/>
                <a:ea typeface="+mj-ea"/>
                <a:cs typeface="+mj-cs"/>
                <a:sym typeface="Helvetica"/>
              </a:defRPr>
            </a:lvl1pPr>
          </a:lstStyle>
          <a:p>
            <a:pPr/>
            <a:r>
              <a:t>Les thèmes concernés par les « accords sur le temps de travail » depuis le 1er Janvier 2017 :</a:t>
            </a:r>
          </a:p>
        </p:txBody>
      </p:sp>
      <p:pic>
        <p:nvPicPr>
          <p:cNvPr id="159" name="image2.png"/>
          <p:cNvPicPr>
            <a:picLocks noChangeAspect="1"/>
          </p:cNvPicPr>
          <p:nvPr/>
        </p:nvPicPr>
        <p:blipFill>
          <a:blip r:embed="rId2">
            <a:extLst/>
          </a:blip>
          <a:stretch>
            <a:fillRect/>
          </a:stretch>
        </p:blipFill>
        <p:spPr>
          <a:xfrm>
            <a:off x="1270000" y="8343689"/>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p:nvPr>
        </p:nvSpPr>
        <p:spPr>
          <a:prstGeom prst="rect">
            <a:avLst/>
          </a:prstGeom>
          <a:gradFill>
            <a:gsLst>
              <a:gs pos="0">
                <a:srgbClr val="CE2100"/>
              </a:gs>
              <a:gs pos="100000">
                <a:schemeClr val="accent5">
                  <a:hueOff val="-477027"/>
                  <a:satOff val="5825"/>
                  <a:lumOff val="41095"/>
                </a:schemeClr>
              </a:gs>
            </a:gsLst>
            <a:lin ang="16200000"/>
          </a:gradFill>
          <a:ln w="9525">
            <a:solidFill>
              <a:srgbClr val="C82101"/>
            </a:solidFill>
            <a:round/>
          </a:ln>
          <a:effectLst>
            <a:outerShdw sx="100000" sy="100000" kx="0" ky="0" algn="b" rotWithShape="0" blurRad="38100" dist="25400" dir="5400000">
              <a:srgbClr val="000000">
                <a:alpha val="50000"/>
              </a:srgbClr>
            </a:outerShdw>
          </a:effectLst>
        </p:spPr>
        <p:txBody>
          <a:bodyPr/>
          <a:lstStyle>
            <a:lvl1pPr>
              <a:defRPr sz="3600">
                <a:solidFill>
                  <a:srgbClr val="FFFFFF"/>
                </a:solidFill>
                <a:latin typeface="+mn-lt"/>
                <a:ea typeface="+mn-ea"/>
                <a:cs typeface="+mn-cs"/>
                <a:sym typeface="Helvetica Neue"/>
              </a:defRPr>
            </a:lvl1pPr>
          </a:lstStyle>
          <a:p>
            <a:pPr/>
            <a:r>
              <a:t>Durée, repos, congés (tous les autres thèmes le seront à compter de septembre 2019)</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nvSpPr>
        <p:spPr>
          <a:xfrm>
            <a:off x="2945550" y="707605"/>
            <a:ext cx="6627346" cy="65162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a:solidFill>
              <a:srgbClr val="DE670B"/>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lvl1pPr>
              <a:defRPr>
                <a:latin typeface="+mj-lt"/>
                <a:ea typeface="+mj-ea"/>
                <a:cs typeface="+mj-cs"/>
                <a:sym typeface="Helvetica"/>
              </a:defRPr>
            </a:lvl1pPr>
          </a:lstStyle>
          <a:p>
            <a:pPr/>
            <a:r>
              <a:t>Durée de travail</a:t>
            </a:r>
          </a:p>
        </p:txBody>
      </p:sp>
      <p:sp>
        <p:nvSpPr>
          <p:cNvPr id="164" name="Shape 164"/>
          <p:cNvSpPr/>
          <p:nvPr/>
        </p:nvSpPr>
        <p:spPr>
          <a:xfrm>
            <a:off x="730486" y="2066553"/>
            <a:ext cx="11057474" cy="5620495"/>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b="1" sz="2400" u="sng">
                <a:latin typeface="+mj-lt"/>
                <a:ea typeface="+mj-ea"/>
                <a:cs typeface="+mj-cs"/>
                <a:sym typeface="Helvetica"/>
              </a:defRPr>
            </a:pPr>
            <a:r>
              <a:t>Heures supplémentaires</a:t>
            </a:r>
            <a:r>
              <a:rPr u="none"/>
              <a:t> </a:t>
            </a:r>
            <a:r>
              <a:rPr b="0" u="none"/>
              <a:t>: l’accord d’entreprise n’a plus à respecter le taux fixé par la branche. La majoration « </a:t>
            </a:r>
            <a:r>
              <a:rPr b="0" i="1" u="none"/>
              <a:t>ne peut être inférieure à 10% »…</a:t>
            </a:r>
            <a:endParaRPr i="1"/>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i="1" sz="2400">
                <a:latin typeface="+mj-lt"/>
                <a:ea typeface="+mj-ea"/>
                <a:cs typeface="+mj-cs"/>
                <a:sym typeface="Helvetica"/>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b="1" sz="2400" u="sng">
                <a:latin typeface="+mj-lt"/>
                <a:ea typeface="+mj-ea"/>
                <a:cs typeface="+mj-cs"/>
                <a:sym typeface="Helvetica"/>
              </a:defRPr>
            </a:pPr>
            <a:r>
              <a:t>Durée maximale hebdomadaire</a:t>
            </a:r>
            <a:r>
              <a:rPr u="none"/>
              <a:t> </a:t>
            </a:r>
            <a:r>
              <a:rPr b="0" u="none"/>
              <a:t>: </a:t>
            </a:r>
          </a:p>
          <a:p>
            <a:pPr algn="l" defTabSz="457200">
              <a:defRPr sz="2400">
                <a:solidFill>
                  <a:srgbClr val="323333"/>
                </a:solidFill>
                <a:latin typeface="+mj-lt"/>
                <a:ea typeface="+mj-ea"/>
                <a:cs typeface="+mj-cs"/>
                <a:sym typeface="Helvetica"/>
              </a:defRPr>
            </a:pPr>
            <a:r>
              <a:t>Les durées maximales hebdomadaires restent fixées à 48 heures sur une semaine et à 44 heures sur une période quelconque de 12 semaines consécutives (</a:t>
            </a:r>
            <a:r>
              <a:rPr u="sng">
                <a:solidFill>
                  <a:srgbClr val="0000FF"/>
                </a:solidFill>
                <a:uFill>
                  <a:solidFill>
                    <a:srgbClr val="0000FF"/>
                  </a:solidFill>
                </a:uFill>
                <a:hlinkClick r:id="rId2" invalidUrl="" action="" tgtFrame="" tooltip="" history="1" highlightClick="0" endSnd="0"/>
              </a:rPr>
              <a:t>art. L 3121-20</a:t>
            </a:r>
            <a:r>
              <a:t> et </a:t>
            </a:r>
            <a:r>
              <a:rPr u="sng">
                <a:solidFill>
                  <a:srgbClr val="0000FF"/>
                </a:solidFill>
                <a:uFill>
                  <a:solidFill>
                    <a:srgbClr val="0000FF"/>
                  </a:solidFill>
                </a:uFill>
                <a:hlinkClick r:id="rId3" invalidUrl="" action="" tgtFrame="" tooltip="" history="1" highlightClick="0" endSnd="0"/>
              </a:rPr>
              <a:t>L 3121-22</a:t>
            </a:r>
            <a:r>
              <a:t> nouveaux du code du travail) dans les dispositions d’ordre public.</a:t>
            </a:r>
          </a:p>
          <a:p>
            <a:pPr algn="l" defTabSz="457200">
              <a:defRPr sz="2400">
                <a:solidFill>
                  <a:srgbClr val="323333"/>
                </a:solidFill>
                <a:latin typeface="+mj-lt"/>
                <a:ea typeface="+mj-ea"/>
                <a:cs typeface="+mj-cs"/>
                <a:sym typeface="Helvetica"/>
              </a:defRPr>
            </a:pPr>
          </a:p>
          <a:p>
            <a:pPr algn="l" defTabSz="457200">
              <a:defRPr sz="2400">
                <a:solidFill>
                  <a:srgbClr val="323333"/>
                </a:solidFill>
                <a:latin typeface="+mj-lt"/>
                <a:ea typeface="+mj-ea"/>
                <a:cs typeface="+mj-cs"/>
                <a:sym typeface="Helvetica"/>
              </a:defRPr>
            </a:pPr>
            <a:r>
              <a:t>Mais l</a:t>
            </a:r>
            <a:r>
              <a:t>a loi prévoit la possibilité de </a:t>
            </a:r>
            <a:r>
              <a:rPr b="1"/>
              <a:t>dépasser la durée maximale de 44 heures sur 12 semaines par accord d’entreprise</a:t>
            </a:r>
            <a:r>
              <a:t> ou, à défaut, par convention ou accord de branche </a:t>
            </a:r>
            <a:r>
              <a:rPr b="1"/>
              <a:t>dans la limite de 46 heures en moyenne sur 12 semaines</a:t>
            </a:r>
            <a:r>
              <a:t> (</a:t>
            </a:r>
            <a:r>
              <a:rPr u="sng">
                <a:solidFill>
                  <a:srgbClr val="0000FF"/>
                </a:solidFill>
                <a:uFill>
                  <a:solidFill>
                    <a:srgbClr val="0000FF"/>
                  </a:solidFill>
                </a:uFill>
                <a:hlinkClick r:id="rId4" invalidUrl="" action="" tgtFrame="" tooltip="" history="1" highlightClick="0" endSnd="0"/>
              </a:rPr>
              <a:t>art. L 3121-23 nouveau du code du travail</a:t>
            </a:r>
            <a:r>
              <a:t>).	</a:t>
            </a:r>
          </a:p>
          <a:p>
            <a:pPr algn="l" defTabSz="457200">
              <a:defRPr i="1" sz="2400">
                <a:solidFill>
                  <a:srgbClr val="323333"/>
                </a:solidFill>
                <a:latin typeface="+mj-lt"/>
                <a:ea typeface="+mj-ea"/>
                <a:cs typeface="+mj-cs"/>
                <a:sym typeface="Helvetica"/>
              </a:defRPr>
            </a:pPr>
          </a:p>
          <a:p>
            <a:pPr lvl="8" indent="1828800" algn="l" defTabSz="457200">
              <a:defRPr b="1" i="1" sz="2400">
                <a:solidFill>
                  <a:srgbClr val="323333"/>
                </a:solidFill>
                <a:latin typeface="+mj-lt"/>
                <a:ea typeface="+mj-ea"/>
                <a:cs typeface="+mj-cs"/>
                <a:sym typeface="Helvetica"/>
              </a:defRPr>
            </a:pPr>
            <a:r>
              <a:t>                           </a:t>
            </a:r>
          </a:p>
        </p:txBody>
      </p:sp>
      <p:pic>
        <p:nvPicPr>
          <p:cNvPr id="165" name="image2.png"/>
          <p:cNvPicPr>
            <a:picLocks noChangeAspect="1"/>
          </p:cNvPicPr>
          <p:nvPr/>
        </p:nvPicPr>
        <p:blipFill>
          <a:blip r:embed="rId5">
            <a:extLst/>
          </a:blip>
          <a:stretch>
            <a:fillRect/>
          </a:stretch>
        </p:blipFill>
        <p:spPr>
          <a:xfrm>
            <a:off x="754374" y="9022008"/>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title"/>
          </p:nvPr>
        </p:nvSpPr>
        <p:spPr>
          <a:xfrm>
            <a:off x="940462" y="3225800"/>
            <a:ext cx="10464801" cy="3302001"/>
          </a:xfrm>
          <a:prstGeom prst="rect">
            <a:avLst/>
          </a:prstGeom>
        </p:spPr>
        <p:txBody>
          <a:bodyPr/>
          <a:lstStyle/>
          <a:p>
            <a:pPr lvl="8" indent="1810511" algn="l" defTabSz="452627">
              <a:defRPr b="1" i="1" sz="2376">
                <a:solidFill>
                  <a:srgbClr val="323333"/>
                </a:solidFill>
                <a:latin typeface="+mj-lt"/>
                <a:ea typeface="+mj-ea"/>
                <a:cs typeface="+mj-cs"/>
                <a:sym typeface="Helvetica"/>
              </a:defRPr>
            </a:pPr>
            <a:r>
              <a:t>                            Article L3121-23</a:t>
            </a:r>
          </a:p>
          <a:p>
            <a:pPr marL="452627" indent="-452627" defTabSz="452627">
              <a:tabLst>
                <a:tab pos="127000" algn="l"/>
                <a:tab pos="444500" algn="l"/>
              </a:tabLst>
              <a:defRPr i="1" sz="2376">
                <a:solidFill>
                  <a:srgbClr val="323333"/>
                </a:solidFill>
                <a:uFill>
                  <a:solidFill>
                    <a:srgbClr val="336699"/>
                  </a:solidFill>
                </a:uFill>
                <a:latin typeface="+mj-lt"/>
                <a:ea typeface="+mj-ea"/>
                <a:cs typeface="+mj-cs"/>
                <a:sym typeface="Helvetica"/>
              </a:defRPr>
            </a:pPr>
            <a:r>
              <a:t>	•	</a:t>
            </a:r>
            <a:r>
              <a:rPr>
                <a:solidFill>
                  <a:srgbClr val="FF2C1E"/>
                </a:solidFill>
              </a:rPr>
              <a:t>Modifié par </a:t>
            </a:r>
            <a:r>
              <a:rPr u="sng">
                <a:solidFill>
                  <a:srgbClr val="FF2C1E"/>
                </a:solidFill>
                <a:uFill>
                  <a:solidFill>
                    <a:srgbClr val="0000FF"/>
                  </a:solidFill>
                </a:uFill>
                <a:hlinkClick r:id="rId2" invalidUrl="" action="" tgtFrame="" tooltip="" history="1" highlightClick="0" endSnd="0"/>
              </a:rPr>
              <a:t>LOI n°2016-1088 du 8 août 2016 - art. 8 (V)</a:t>
            </a:r>
          </a:p>
          <a:p>
            <a:pPr marL="452627" indent="-452627" defTabSz="452627">
              <a:tabLst>
                <a:tab pos="127000" algn="l"/>
                <a:tab pos="444500" algn="l"/>
              </a:tabLst>
              <a:defRPr i="1" sz="2376">
                <a:solidFill>
                  <a:srgbClr val="323333"/>
                </a:solidFill>
                <a:uFill>
                  <a:solidFill>
                    <a:srgbClr val="336699"/>
                  </a:solidFill>
                </a:uFill>
                <a:latin typeface="+mj-lt"/>
                <a:ea typeface="+mj-ea"/>
                <a:cs typeface="+mj-cs"/>
                <a:sym typeface="Helvetica"/>
              </a:defRPr>
            </a:pPr>
          </a:p>
          <a:p>
            <a:pPr algn="l" defTabSz="452627">
              <a:defRPr i="1" sz="2376">
                <a:solidFill>
                  <a:srgbClr val="323333"/>
                </a:solidFill>
                <a:latin typeface="+mj-lt"/>
                <a:ea typeface="+mj-ea"/>
                <a:cs typeface="+mj-cs"/>
                <a:sym typeface="Helvetica"/>
              </a:defRPr>
            </a:pPr>
            <a:r>
              <a:t>Une convention ou un accord d'entreprise ou d'établissement ou, à défaut, une convention ou un accord de branche peut prévoir le dépassement de la durée hebdomadaire de travail de quarante-quatre heures calculée sur une période de douze semaines consécutives, à condition que ce dépassement n'ait pas pour effet de porter cette durée, calculée sur une période de douze semaines, à plus de quarante-six heures.</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title"/>
          </p:nvPr>
        </p:nvSpPr>
        <p:spPr>
          <a:xfrm>
            <a:off x="1042732" y="1205741"/>
            <a:ext cx="10464801" cy="5529911"/>
          </a:xfrm>
          <a:prstGeom prst="rect">
            <a:avLst/>
          </a:prstGeom>
        </p:spPr>
        <p:txBody>
          <a:bodyPr/>
          <a:lstStyle/>
          <a:p>
            <a:pPr algn="l" defTabSz="406908">
              <a:defRPr b="1" sz="2136" u="sng">
                <a:solidFill>
                  <a:srgbClr val="323333"/>
                </a:solidFill>
                <a:latin typeface="+mj-lt"/>
                <a:ea typeface="+mj-ea"/>
                <a:cs typeface="+mj-cs"/>
                <a:sym typeface="Helvetica"/>
              </a:defRPr>
            </a:pPr>
            <a:r>
              <a:t>Le dépassement de la durée quotidienne</a:t>
            </a:r>
            <a:r>
              <a:rPr u="none"/>
              <a:t> : </a:t>
            </a:r>
            <a:endParaRPr>
              <a:latin typeface="Calibri"/>
              <a:ea typeface="Calibri"/>
              <a:cs typeface="Calibri"/>
              <a:sym typeface="Calibri"/>
            </a:endParaRPr>
          </a:p>
          <a:p>
            <a:pPr algn="just" defTabSz="519937">
              <a:tabLst>
                <a:tab pos="546100" algn="l"/>
                <a:tab pos="1117600" algn="l"/>
                <a:tab pos="1689100" algn="l"/>
                <a:tab pos="2247900" algn="l"/>
                <a:tab pos="2819400" algn="l"/>
                <a:tab pos="3390900" algn="l"/>
                <a:tab pos="3962400" algn="l"/>
                <a:tab pos="4521200" algn="l"/>
                <a:tab pos="5105400" algn="l"/>
                <a:tab pos="5664200" algn="l"/>
                <a:tab pos="6248400" algn="l"/>
                <a:tab pos="6807200" algn="l"/>
                <a:tab pos="7366000" algn="l"/>
                <a:tab pos="7950200" algn="l"/>
                <a:tab pos="8509000" algn="l"/>
                <a:tab pos="9067800" algn="l"/>
                <a:tab pos="9652000" algn="l"/>
                <a:tab pos="10210800" algn="l"/>
                <a:tab pos="10782300" algn="l"/>
                <a:tab pos="11353800" algn="l"/>
                <a:tab pos="11899900" algn="l"/>
                <a:tab pos="12814300" algn="l"/>
              </a:tabLst>
              <a:defRPr sz="2136">
                <a:latin typeface="+mj-lt"/>
                <a:ea typeface="+mj-ea"/>
                <a:cs typeface="+mj-cs"/>
                <a:sym typeface="Helvetica"/>
              </a:defRPr>
            </a:pPr>
            <a:r>
              <a:t>Jusqu’à 12 heures en cas d’accroissement d’activité ou « </a:t>
            </a:r>
            <a:r>
              <a:rPr i="1"/>
              <a:t>pour des motifs liés à l'organisation de l'entreprise </a:t>
            </a:r>
            <a:r>
              <a:t>» (au lieu des 10h légales). </a:t>
            </a:r>
          </a:p>
          <a:p>
            <a:pPr algn="just" defTabSz="519937">
              <a:tabLst>
                <a:tab pos="546100" algn="l"/>
                <a:tab pos="1117600" algn="l"/>
                <a:tab pos="1689100" algn="l"/>
                <a:tab pos="2247900" algn="l"/>
                <a:tab pos="2819400" algn="l"/>
                <a:tab pos="3390900" algn="l"/>
                <a:tab pos="3962400" algn="l"/>
                <a:tab pos="4521200" algn="l"/>
                <a:tab pos="5105400" algn="l"/>
                <a:tab pos="5664200" algn="l"/>
                <a:tab pos="6248400" algn="l"/>
                <a:tab pos="6807200" algn="l"/>
                <a:tab pos="7366000" algn="l"/>
                <a:tab pos="7950200" algn="l"/>
                <a:tab pos="8509000" algn="l"/>
                <a:tab pos="9067800" algn="l"/>
                <a:tab pos="9652000" algn="l"/>
                <a:tab pos="10210800" algn="l"/>
                <a:tab pos="10782300" algn="l"/>
                <a:tab pos="11353800" algn="l"/>
                <a:tab pos="11899900" algn="l"/>
                <a:tab pos="12814300" algn="l"/>
              </a:tabLst>
              <a:defRPr sz="2136">
                <a:latin typeface="Calibri"/>
                <a:ea typeface="Calibri"/>
                <a:cs typeface="Calibri"/>
                <a:sym typeface="Calibri"/>
              </a:defRPr>
            </a:pPr>
          </a:p>
          <a:p>
            <a:pPr algn="just" defTabSz="519937">
              <a:tabLst>
                <a:tab pos="546100" algn="l"/>
                <a:tab pos="1117600" algn="l"/>
                <a:tab pos="1689100" algn="l"/>
                <a:tab pos="2247900" algn="l"/>
                <a:tab pos="2819400" algn="l"/>
                <a:tab pos="3390900" algn="l"/>
                <a:tab pos="3962400" algn="l"/>
                <a:tab pos="4521200" algn="l"/>
                <a:tab pos="5105400" algn="l"/>
                <a:tab pos="5664200" algn="l"/>
                <a:tab pos="6248400" algn="l"/>
                <a:tab pos="6807200" algn="l"/>
                <a:tab pos="7366000" algn="l"/>
                <a:tab pos="7950200" algn="l"/>
                <a:tab pos="8509000" algn="l"/>
                <a:tab pos="9067800" algn="l"/>
                <a:tab pos="9652000" algn="l"/>
                <a:tab pos="10210800" algn="l"/>
                <a:tab pos="10782300" algn="l"/>
                <a:tab pos="11353800" algn="l"/>
                <a:tab pos="11899900" algn="l"/>
                <a:tab pos="12814300" algn="l"/>
              </a:tabLst>
              <a:defRPr sz="2136">
                <a:latin typeface="Calibri"/>
                <a:ea typeface="Calibri"/>
                <a:cs typeface="Calibri"/>
                <a:sym typeface="Calibri"/>
              </a:defRPr>
            </a:pPr>
          </a:p>
          <a:p>
            <a:pPr lvl="8" indent="1627632" algn="just" defTabSz="406908">
              <a:defRPr b="1" sz="2136">
                <a:solidFill>
                  <a:srgbClr val="323333"/>
                </a:solidFill>
                <a:latin typeface="Calibri"/>
                <a:ea typeface="Calibri"/>
                <a:cs typeface="Calibri"/>
                <a:sym typeface="Calibri"/>
              </a:defRPr>
            </a:pPr>
            <a:r>
              <a:t>                       </a:t>
            </a:r>
            <a:r>
              <a:rPr i="1">
                <a:latin typeface="+mj-lt"/>
                <a:ea typeface="+mj-ea"/>
                <a:cs typeface="+mj-cs"/>
                <a:sym typeface="Helvetica"/>
              </a:rPr>
              <a:t>Article L3121-19</a:t>
            </a:r>
            <a:endParaRPr i="1"/>
          </a:p>
          <a:p>
            <a:pPr marL="406908" indent="-406908" algn="just" defTabSz="406908">
              <a:tabLst>
                <a:tab pos="114300" algn="l"/>
                <a:tab pos="406400" algn="l"/>
              </a:tabLst>
              <a:defRPr i="1" sz="2136">
                <a:solidFill>
                  <a:srgbClr val="323333"/>
                </a:solidFill>
                <a:uFill>
                  <a:solidFill>
                    <a:srgbClr val="336699"/>
                  </a:solidFill>
                </a:uFill>
                <a:latin typeface="+mj-lt"/>
                <a:ea typeface="+mj-ea"/>
                <a:cs typeface="+mj-cs"/>
                <a:sym typeface="Helvetica"/>
              </a:defRPr>
            </a:pPr>
            <a:r>
              <a:t>	•	</a:t>
            </a:r>
            <a:r>
              <a:rPr>
                <a:solidFill>
                  <a:srgbClr val="FF4F00"/>
                </a:solidFill>
              </a:rPr>
              <a:t>Modifié par </a:t>
            </a:r>
            <a:r>
              <a:rPr u="sng">
                <a:solidFill>
                  <a:srgbClr val="FF4F00"/>
                </a:solidFill>
                <a:uFill>
                  <a:solidFill>
                    <a:srgbClr val="0000FF"/>
                  </a:solidFill>
                </a:uFill>
                <a:hlinkClick r:id="rId2" invalidUrl="" action="" tgtFrame="" tooltip="" history="1" highlightClick="0" endSnd="0"/>
              </a:rPr>
              <a:t>LOI n°2016-1088 du 8 </a:t>
            </a:r>
            <a:r>
              <a:rPr u="sng">
                <a:solidFill>
                  <a:srgbClr val="FF4F00"/>
                </a:solidFill>
                <a:uFill>
                  <a:solidFill>
                    <a:srgbClr val="0000FF"/>
                  </a:solidFill>
                </a:uFill>
                <a:hlinkClick r:id="rId2" invalidUrl="" action="" tgtFrame="" tooltip="" history="1" highlightClick="0" endSnd="0"/>
              </a:rPr>
              <a:t>août</a:t>
            </a:r>
            <a:r>
              <a:rPr u="sng">
                <a:solidFill>
                  <a:srgbClr val="FF4F00"/>
                </a:solidFill>
                <a:uFill>
                  <a:solidFill>
                    <a:srgbClr val="0000FF"/>
                  </a:solidFill>
                </a:uFill>
                <a:hlinkClick r:id="rId2" invalidUrl="" action="" tgtFrame="" tooltip="" history="1" highlightClick="0" endSnd="0"/>
              </a:rPr>
              <a:t> 2016 - art. 8 (V)</a:t>
            </a:r>
            <a:endParaRPr>
              <a:solidFill>
                <a:srgbClr val="FF4F00"/>
              </a:solidFill>
            </a:endParaRPr>
          </a:p>
          <a:p>
            <a:pPr marL="406908" indent="-406908" algn="just" defTabSz="406908">
              <a:tabLst>
                <a:tab pos="114300" algn="l"/>
                <a:tab pos="406400" algn="l"/>
              </a:tabLst>
              <a:defRPr i="1" sz="2136">
                <a:solidFill>
                  <a:srgbClr val="323333"/>
                </a:solidFill>
                <a:uFill>
                  <a:solidFill>
                    <a:srgbClr val="336699"/>
                  </a:solidFill>
                </a:uFill>
                <a:latin typeface="+mj-lt"/>
                <a:ea typeface="+mj-ea"/>
                <a:cs typeface="+mj-cs"/>
                <a:sym typeface="Helvetica"/>
              </a:defRPr>
            </a:pPr>
            <a:endParaRPr>
              <a:solidFill>
                <a:srgbClr val="FF4F00"/>
              </a:solidFill>
            </a:endParaRPr>
          </a:p>
          <a:p>
            <a:pPr algn="just" defTabSz="406908">
              <a:defRPr i="1" sz="2136">
                <a:solidFill>
                  <a:srgbClr val="323333"/>
                </a:solidFill>
                <a:latin typeface="+mj-lt"/>
                <a:ea typeface="+mj-ea"/>
                <a:cs typeface="+mj-cs"/>
                <a:sym typeface="Helvetica"/>
              </a:defRPr>
            </a:pPr>
            <a:r>
              <a:t>Une convention ou un accord d'entreprise ou d'établissement ou, à défaut, une convention ou un accord de branche peut prévoir le dépassement de la durée maximale quotidienne de travail effectif, en cas d'activité accrue ou pour des motifs liés à l'organisation de l'entreprise, à condition que ce dépassement n'ait pas pour effet de porter cette durée </a:t>
            </a:r>
            <a:r>
              <a:rPr b="1"/>
              <a:t>à plus de douze heures.</a:t>
            </a:r>
          </a:p>
          <a:p>
            <a:pPr algn="l" defTabSz="406908">
              <a:defRPr b="1" sz="2136">
                <a:solidFill>
                  <a:srgbClr val="323333"/>
                </a:solidFill>
                <a:latin typeface="+mj-lt"/>
                <a:ea typeface="+mj-ea"/>
                <a:cs typeface="+mj-cs"/>
                <a:sym typeface="Helvetica"/>
              </a:defRPr>
            </a:pPr>
          </a:p>
          <a:p>
            <a:pPr algn="l" defTabSz="406908">
              <a:defRPr b="1" sz="2136">
                <a:latin typeface="+mj-lt"/>
                <a:ea typeface="+mj-ea"/>
                <a:cs typeface="+mj-cs"/>
                <a:sym typeface="Helvetica"/>
              </a:defRPr>
            </a:pPr>
          </a:p>
          <a:p>
            <a:pPr algn="just" defTabSz="519937">
              <a:tabLst>
                <a:tab pos="546100" algn="l"/>
                <a:tab pos="1117600" algn="l"/>
                <a:tab pos="1689100" algn="l"/>
                <a:tab pos="2247900" algn="l"/>
                <a:tab pos="2819400" algn="l"/>
                <a:tab pos="3390900" algn="l"/>
                <a:tab pos="3962400" algn="l"/>
                <a:tab pos="4521200" algn="l"/>
                <a:tab pos="5105400" algn="l"/>
                <a:tab pos="5664200" algn="l"/>
                <a:tab pos="6248400" algn="l"/>
                <a:tab pos="6807200" algn="l"/>
                <a:tab pos="7366000" algn="l"/>
                <a:tab pos="7950200" algn="l"/>
                <a:tab pos="8509000" algn="l"/>
                <a:tab pos="9067800" algn="l"/>
                <a:tab pos="9652000" algn="l"/>
                <a:tab pos="10210800" algn="l"/>
                <a:tab pos="10782300" algn="l"/>
                <a:tab pos="11353800" algn="l"/>
                <a:tab pos="11899900" algn="l"/>
                <a:tab pos="12814300" algn="l"/>
              </a:tabLst>
              <a:defRPr b="1" sz="2136" u="sng">
                <a:latin typeface="Calibri"/>
                <a:ea typeface="Calibri"/>
                <a:cs typeface="Calibri"/>
                <a:sym typeface="Calibri"/>
              </a:defRPr>
            </a:pPr>
            <a:r>
              <a:t>Modulation </a:t>
            </a:r>
            <a:r>
              <a:rPr b="0" u="none"/>
              <a:t>: Aménagement du temps de travail sur une période de 3 ans si prévu dans l’accord de branche.</a:t>
            </a:r>
          </a:p>
        </p:txBody>
      </p:sp>
      <p:pic>
        <p:nvPicPr>
          <p:cNvPr id="170" name="image2.png"/>
          <p:cNvPicPr>
            <a:picLocks noChangeAspect="1"/>
          </p:cNvPicPr>
          <p:nvPr/>
        </p:nvPicPr>
        <p:blipFill>
          <a:blip r:embed="rId3">
            <a:extLst/>
          </a:blip>
          <a:stretch>
            <a:fillRect/>
          </a:stretch>
        </p:blipFill>
        <p:spPr>
          <a:xfrm>
            <a:off x="1270000" y="8692108"/>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nvSpPr>
        <p:spPr>
          <a:xfrm>
            <a:off x="580187" y="-121773"/>
            <a:ext cx="11182775" cy="8899277"/>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1800">
                <a:latin typeface="Calibri"/>
                <a:ea typeface="Calibri"/>
                <a:cs typeface="Calibri"/>
                <a:sym typeface="Calibri"/>
              </a:defRPr>
            </a:pPr>
          </a:p>
          <a:p>
            <a:pPr lvl="3"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b="1" sz="1800">
                <a:latin typeface="Calibri"/>
                <a:ea typeface="Calibri"/>
                <a:cs typeface="Calibri"/>
                <a:sym typeface="Calibri"/>
              </a:defRPr>
            </a:pPr>
            <a:r>
              <a:t>             </a:t>
            </a:r>
            <a:r>
              <a:rPr sz="2200">
                <a:solidFill>
                  <a:srgbClr val="FF471A"/>
                </a:solidFill>
              </a:rPr>
              <a:t>                                       </a:t>
            </a:r>
            <a:r>
              <a:rPr sz="2200">
                <a:solidFill>
                  <a:srgbClr val="FF471A"/>
                </a:solidFill>
                <a:latin typeface="+mj-lt"/>
                <a:ea typeface="+mj-ea"/>
                <a:cs typeface="+mj-cs"/>
                <a:sym typeface="Helvetica"/>
              </a:rPr>
              <a:t>RAPPEL DU CONTEXTE</a:t>
            </a:r>
            <a:endParaRPr>
              <a:latin typeface="+mj-lt"/>
              <a:ea typeface="+mj-ea"/>
              <a:cs typeface="+mj-cs"/>
              <a:sym typeface="Helvetica"/>
            </a:endParaR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200">
                <a:solidFill>
                  <a:srgbClr val="FF471A"/>
                </a:solidFill>
                <a:latin typeface="+mj-lt"/>
                <a:ea typeface="+mj-ea"/>
                <a:cs typeface="+mj-cs"/>
                <a:sym typeface="Helvetica"/>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400">
                <a:latin typeface="+mj-lt"/>
                <a:ea typeface="+mj-ea"/>
                <a:cs typeface="+mj-cs"/>
                <a:sym typeface="Helvetica"/>
              </a:defRPr>
            </a:pPr>
            <a:r>
              <a:t>A la conférence sociale </a:t>
            </a:r>
            <a:r>
              <a:rPr>
                <a:solidFill>
                  <a:srgbClr val="FF370E"/>
                </a:solidFill>
              </a:rPr>
              <a:t>d’octobre 2015</a:t>
            </a:r>
            <a:r>
              <a:t>, le gouvernement lance la réforme du code du travail. Elle s’appuie sur 2 rapports : Combrexelle sur la place de la négociation collective dans le droit du travail et Badinter sur les grands principes du code du travail.</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400">
                <a:latin typeface="+mj-lt"/>
                <a:ea typeface="+mj-ea"/>
                <a:cs typeface="+mj-cs"/>
                <a:sym typeface="Helvetica"/>
              </a:defRPr>
            </a:pPr>
            <a:br/>
            <a:r>
              <a:t>Le projet de loi est rendu public en </a:t>
            </a:r>
            <a:r>
              <a:rPr>
                <a:solidFill>
                  <a:srgbClr val="FF6023"/>
                </a:solidFill>
              </a:rPr>
              <a:t>février 2016.</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400">
                <a:solidFill>
                  <a:srgbClr val="FF6023"/>
                </a:solidFill>
                <a:latin typeface="+mj-lt"/>
                <a:ea typeface="+mj-ea"/>
                <a:cs typeface="+mj-cs"/>
                <a:sym typeface="Helvetica"/>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400">
                <a:latin typeface="+mj-lt"/>
                <a:ea typeface="+mj-ea"/>
                <a:cs typeface="+mj-cs"/>
                <a:sym typeface="Helvetica"/>
              </a:defRPr>
            </a:pPr>
            <a:r>
              <a:t>Il est adopté au conseil des ministres le </a:t>
            </a:r>
            <a:r>
              <a:rPr>
                <a:solidFill>
                  <a:srgbClr val="FF4C27"/>
                </a:solidFill>
              </a:rPr>
              <a:t>24 mars 2016</a:t>
            </a:r>
            <a:r>
              <a:t>.</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400">
                <a:latin typeface="+mj-lt"/>
                <a:ea typeface="+mj-ea"/>
                <a:cs typeface="+mj-cs"/>
                <a:sym typeface="Helvetica"/>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400">
                <a:latin typeface="+mj-lt"/>
                <a:ea typeface="+mj-ea"/>
                <a:cs typeface="+mj-cs"/>
                <a:sym typeface="Helvetica"/>
              </a:defRPr>
            </a:pPr>
            <a:r>
              <a:t>En réponse à la mobilisation importante entre mars et septembre 2016, le Gouvernement utilise par trois fois l’article 49-3 de la Constitution, faute de majorité parlementaire.</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400">
                <a:latin typeface="+mj-lt"/>
                <a:ea typeface="+mj-ea"/>
                <a:cs typeface="+mj-cs"/>
                <a:sym typeface="Helvetica"/>
              </a:defRPr>
            </a:pPr>
          </a:p>
          <a:p>
            <a:pPr lvl="1"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400">
                <a:latin typeface="+mj-lt"/>
                <a:ea typeface="+mj-ea"/>
                <a:cs typeface="+mj-cs"/>
                <a:sym typeface="Helvetica"/>
              </a:defRPr>
            </a:pPr>
            <a:r>
              <a:t>La Loi Travail est finalement promulguée le </a:t>
            </a:r>
            <a:r>
              <a:rPr>
                <a:solidFill>
                  <a:srgbClr val="FF4823"/>
                </a:solidFill>
              </a:rPr>
              <a:t>8 août 2016</a:t>
            </a:r>
            <a:r>
              <a:t>.</a:t>
            </a:r>
          </a:p>
          <a:p>
            <a:pPr lvl="1"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400">
                <a:latin typeface="+mj-lt"/>
                <a:ea typeface="+mj-ea"/>
                <a:cs typeface="+mj-cs"/>
                <a:sym typeface="Helvetica"/>
              </a:defRPr>
            </a:pPr>
          </a:p>
          <a:p>
            <a:pPr lvl="1"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400">
                <a:latin typeface="+mj-lt"/>
                <a:ea typeface="+mj-ea"/>
                <a:cs typeface="+mj-cs"/>
                <a:sym typeface="Helvetica"/>
              </a:defRPr>
            </a:pPr>
            <a:r>
              <a:t>Forte de 123 articles et 124 décrets aujourd'hui publiés….. Les plus décriés : Ceux sur le </a:t>
            </a:r>
            <a:r>
              <a:rPr b="1"/>
              <a:t>Temps de travail, la Définition du licenciement économique, le Référendum d'entreprise, l’Accord de préservation ou de développement de l'emploi,  la Médecine du Travail, ...</a:t>
            </a:r>
            <a:br>
              <a:rPr b="1"/>
            </a:br>
            <a:r>
              <a:t>                                                                          </a:t>
            </a:r>
          </a:p>
          <a:p>
            <a:pPr lvl="6"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400">
                <a:latin typeface="+mj-lt"/>
                <a:ea typeface="+mj-ea"/>
                <a:cs typeface="+mj-cs"/>
                <a:sym typeface="Helvetica"/>
              </a:defRPr>
            </a:pPr>
            <a:r>
              <a:t>                                  </a:t>
            </a:r>
            <a:r>
              <a:rPr b="1">
                <a:solidFill>
                  <a:srgbClr val="FF511D"/>
                </a:solidFill>
              </a:rPr>
              <a:t>O</a:t>
            </a:r>
            <a:r>
              <a:rPr sz="3300">
                <a:solidFill>
                  <a:srgbClr val="FF511D"/>
                </a:solidFill>
              </a:rPr>
              <a:t>ù</a:t>
            </a:r>
            <a:r>
              <a:rPr b="1">
                <a:solidFill>
                  <a:srgbClr val="FF511D"/>
                </a:solidFill>
              </a:rPr>
              <a:t> EN SOMMES NOUS AUJOURD’HUI ?</a:t>
            </a:r>
          </a:p>
        </p:txBody>
      </p:sp>
      <p:pic>
        <p:nvPicPr>
          <p:cNvPr id="124" name="image2.png"/>
          <p:cNvPicPr>
            <a:picLocks noChangeAspect="1"/>
          </p:cNvPicPr>
          <p:nvPr/>
        </p:nvPicPr>
        <p:blipFill>
          <a:blip r:embed="rId2">
            <a:extLst/>
          </a:blip>
          <a:stretch>
            <a:fillRect/>
          </a:stretch>
        </p:blipFill>
        <p:spPr>
          <a:xfrm>
            <a:off x="1024502" y="8919888"/>
            <a:ext cx="1310755"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path" nodeType="clickEffect" presetSubtype="0" presetID="-1" grpId="1" accel="50000" decel="50000" fill="hold">
                                  <p:stCondLst>
                                    <p:cond delay="0"/>
                                  </p:stCondLst>
                                  <p:childTnLst>
                                    <p:animMotion path="M 0.000000 0.000000 L 0.052083 0.000000" origin="layout" pathEditMode="relative">
                                      <p:cBhvr>
                                        <p:cTn id="6" dur="1000" fill="hold"/>
                                        <p:tgtEl>
                                          <p:spTgt spid="123"/>
                                        </p:tgtEl>
                                        <p:attrNameLst>
                                          <p:attrName>ppt_x</p:attrName>
                                          <p:attrName>ppt_y</p:attrName>
                                        </p:attrNameLst>
                                      </p:cBhvr>
                                    </p:animMotion>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nvSpPr>
        <p:spPr>
          <a:xfrm>
            <a:off x="635841" y="1922192"/>
            <a:ext cx="11733118" cy="5709395"/>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lvl="7" indent="264155"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 pos="15443200" algn="l"/>
              </a:tabLst>
              <a:defRPr b="1" sz="2200" u="sng">
                <a:latin typeface="+mj-lt"/>
                <a:ea typeface="+mj-ea"/>
                <a:cs typeface="+mj-cs"/>
                <a:sym typeface="Helvetica"/>
              </a:defRPr>
            </a:pPr>
            <a:r>
              <a:t>Les congés payés</a:t>
            </a:r>
            <a:r>
              <a:rPr b="0" u="none">
                <a:latin typeface="Calibri"/>
                <a:ea typeface="Calibri"/>
                <a:cs typeface="Calibri"/>
                <a:sym typeface="Calibri"/>
              </a:rPr>
              <a:t> peuvent être pris dès l’embauche, </a:t>
            </a:r>
            <a:r>
              <a:rPr b="0" u="none">
                <a:solidFill>
                  <a:srgbClr val="FE3A24"/>
                </a:solidFill>
                <a:latin typeface="Calibri"/>
                <a:ea typeface="Calibri"/>
                <a:cs typeface="Calibri"/>
                <a:sym typeface="Calibri"/>
              </a:rPr>
              <a:t>la période de référence, les                 règle de fractionnement sont définis par accord d’entreprise. </a:t>
            </a:r>
            <a:endParaRPr>
              <a:solidFill>
                <a:srgbClr val="FE3A24"/>
              </a:solidFill>
              <a:latin typeface="Calibri"/>
              <a:ea typeface="Calibri"/>
              <a:cs typeface="Calibri"/>
              <a:sym typeface="Calibri"/>
            </a:endParaRPr>
          </a:p>
          <a:p>
            <a:pPr indent="264155"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 pos="15443200" algn="l"/>
              </a:tabLst>
              <a:defRPr b="1" sz="2200">
                <a:solidFill>
                  <a:srgbClr val="FE3A24"/>
                </a:solidFill>
                <a:latin typeface="Calibri"/>
                <a:ea typeface="Calibri"/>
                <a:cs typeface="Calibri"/>
                <a:sym typeface="Calibri"/>
              </a:defRPr>
            </a:pPr>
          </a:p>
          <a:p>
            <a:pPr indent="264155"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 pos="15443200" algn="l"/>
              </a:tabLst>
              <a:defRPr b="1" sz="2200" u="sng">
                <a:latin typeface="+mj-lt"/>
                <a:ea typeface="+mj-ea"/>
                <a:cs typeface="+mj-cs"/>
                <a:sym typeface="Helvetica"/>
              </a:defRPr>
            </a:pPr>
            <a:r>
              <a:t>Travail à temps partiel</a:t>
            </a:r>
            <a:r>
              <a:rPr u="none"/>
              <a:t> : </a:t>
            </a:r>
            <a:endParaRPr>
              <a:latin typeface="Calibri"/>
              <a:ea typeface="Calibri"/>
              <a:cs typeface="Calibri"/>
              <a:sym typeface="Calibri"/>
            </a:endParaRPr>
          </a:p>
          <a:p>
            <a:pPr marL="314321" indent="-128580" algn="just">
              <a:buClr>
                <a:srgbClr val="000000"/>
              </a:buClr>
              <a:buSzPct val="100000"/>
              <a:buFont typeface="Arial"/>
              <a:buChar char="•"/>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 pos="15443200" algn="l"/>
              </a:tabLst>
              <a:defRPr b="1" sz="2200">
                <a:latin typeface="Calibri"/>
                <a:ea typeface="Calibri"/>
                <a:cs typeface="Calibri"/>
                <a:sym typeface="Calibri"/>
              </a:defRPr>
            </a:pPr>
            <a:r>
              <a:t>l’accord de branche étendu</a:t>
            </a:r>
            <a:r>
              <a:rPr b="0"/>
              <a:t> reste nécessaire pour fixer </a:t>
            </a:r>
            <a:r>
              <a:rPr b="0">
                <a:solidFill>
                  <a:srgbClr val="FF2914"/>
                </a:solidFill>
              </a:rPr>
              <a:t>la durée minimale hebdomadaire si inférieure à 24h/semaine, fixer le taux de majoration des heures complémentaires (au moins 10%), augmenter temporairement la durée du travail par avenant au contrat de travail</a:t>
            </a:r>
            <a:r>
              <a:rPr b="0"/>
              <a:t> </a:t>
            </a:r>
          </a:p>
          <a:p>
            <a:pPr indent="264155"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 pos="15443200" algn="l"/>
              </a:tabLst>
              <a:defRPr b="1" sz="2200">
                <a:latin typeface="Calibri"/>
                <a:ea typeface="Calibri"/>
                <a:cs typeface="Calibri"/>
                <a:sym typeface="Calibri"/>
              </a:defRPr>
            </a:pPr>
          </a:p>
          <a:p>
            <a:pPr marL="314321" indent="-128580" algn="just">
              <a:buClr>
                <a:srgbClr val="000000"/>
              </a:buClr>
              <a:buSzPct val="100000"/>
              <a:buFont typeface="Arial"/>
              <a:buChar char="•"/>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 pos="15443200" algn="l"/>
              </a:tabLst>
              <a:defRPr sz="2200">
                <a:latin typeface="Calibri"/>
                <a:ea typeface="Calibri"/>
                <a:cs typeface="Calibri"/>
                <a:sym typeface="Calibri"/>
              </a:defRPr>
            </a:pPr>
            <a:r>
              <a:t>Par contre, primauté à </a:t>
            </a:r>
            <a:r>
              <a:rPr b="1"/>
              <a:t>l’accord d’entreprise</a:t>
            </a:r>
            <a:r>
              <a:t> (ou d’établissement) pour : la </a:t>
            </a:r>
            <a:r>
              <a:rPr>
                <a:solidFill>
                  <a:srgbClr val="FE3326"/>
                </a:solidFill>
              </a:rPr>
              <a:t>répartition des horaires de travail</a:t>
            </a:r>
            <a:r>
              <a:t>, </a:t>
            </a:r>
            <a:r>
              <a:rPr>
                <a:solidFill>
                  <a:srgbClr val="FF4126"/>
                </a:solidFill>
              </a:rPr>
              <a:t>les heures complémentaires (jusqu’au 1/3 des heures contractuelles), le délai de prévenance pour les modifications jusqu’à 3 jours ouvrés </a:t>
            </a:r>
            <a:r>
              <a:t>(contre 7 jours ouvrés du cadre légal). </a:t>
            </a:r>
          </a:p>
          <a:p>
            <a:pPr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 pos="15443200" algn="l"/>
              </a:tabLst>
              <a:defRPr b="1" sz="2200">
                <a:latin typeface="Calibri"/>
                <a:ea typeface="Calibri"/>
                <a:cs typeface="Calibri"/>
                <a:sym typeface="Calibri"/>
              </a:defRPr>
            </a:pPr>
          </a:p>
          <a:p>
            <a:pPr indent="264155"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 pos="15443200" algn="l"/>
              </a:tabLst>
              <a:defRPr b="1" sz="2200" u="sng">
                <a:latin typeface="Calibri"/>
                <a:ea typeface="Calibri"/>
                <a:cs typeface="Calibri"/>
                <a:sym typeface="Calibri"/>
              </a:defRPr>
            </a:pPr>
            <a:r>
              <a:t>Autour du temps de travail </a:t>
            </a:r>
            <a:r>
              <a:rPr u="none"/>
              <a:t>:</a:t>
            </a:r>
          </a:p>
          <a:p>
            <a:pPr marL="314321" indent="-128580" algn="just">
              <a:buClr>
                <a:srgbClr val="000000"/>
              </a:buClr>
              <a:buSzPct val="100000"/>
              <a:buFont typeface="Arial"/>
              <a:buChar char="•"/>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 pos="15443200" algn="l"/>
              </a:tabLst>
              <a:defRPr sz="2200">
                <a:latin typeface="Calibri"/>
                <a:ea typeface="Calibri"/>
                <a:cs typeface="Calibri"/>
                <a:sym typeface="Calibri"/>
              </a:defRPr>
            </a:pPr>
            <a:r>
              <a:t> L’accord d’entreprise prime pour la rémunération des temps de restauration et de pause et pour les contreparties aux temps d’habillage/de déshabillage.</a:t>
            </a:r>
          </a:p>
        </p:txBody>
      </p:sp>
      <p:sp>
        <p:nvSpPr>
          <p:cNvPr id="173" name="Shape 173"/>
          <p:cNvSpPr/>
          <p:nvPr/>
        </p:nvSpPr>
        <p:spPr>
          <a:xfrm>
            <a:off x="745064" y="686796"/>
            <a:ext cx="11101497" cy="65162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a:solidFill>
              <a:srgbClr val="DE670B"/>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lvl1pPr>
              <a:defRPr>
                <a:latin typeface="+mj-lt"/>
                <a:ea typeface="+mj-ea"/>
                <a:cs typeface="+mj-cs"/>
                <a:sym typeface="Helvetica"/>
              </a:defRPr>
            </a:lvl1pPr>
          </a:lstStyle>
          <a:p>
            <a:pPr/>
            <a:r>
              <a:t>Congés, temps partiel, temps liés au travail </a:t>
            </a:r>
          </a:p>
        </p:txBody>
      </p:sp>
      <p:pic>
        <p:nvPicPr>
          <p:cNvPr id="174" name="image2.png"/>
          <p:cNvPicPr>
            <a:picLocks noChangeAspect="1"/>
          </p:cNvPicPr>
          <p:nvPr/>
        </p:nvPicPr>
        <p:blipFill>
          <a:blip r:embed="rId2">
            <a:extLst/>
          </a:blip>
          <a:stretch>
            <a:fillRect/>
          </a:stretch>
        </p:blipFill>
        <p:spPr>
          <a:xfrm>
            <a:off x="745064" y="8631790"/>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6" name="Shape 176"/>
          <p:cNvSpPr/>
          <p:nvPr/>
        </p:nvSpPr>
        <p:spPr>
          <a:xfrm>
            <a:off x="925402" y="439573"/>
            <a:ext cx="11153996" cy="65162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a:solidFill>
              <a:srgbClr val="DE670B"/>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lvl1pPr>
              <a:defRPr>
                <a:latin typeface="+mj-lt"/>
                <a:ea typeface="+mj-ea"/>
                <a:cs typeface="+mj-cs"/>
                <a:sym typeface="Helvetica"/>
              </a:defRPr>
            </a:lvl1pPr>
          </a:lstStyle>
          <a:p>
            <a:pPr/>
            <a:r>
              <a:t>Forfait en jours</a:t>
            </a:r>
          </a:p>
        </p:txBody>
      </p:sp>
      <p:sp>
        <p:nvSpPr>
          <p:cNvPr id="177" name="Shape 177"/>
          <p:cNvSpPr/>
          <p:nvPr/>
        </p:nvSpPr>
        <p:spPr>
          <a:xfrm>
            <a:off x="722202" y="1544581"/>
            <a:ext cx="11560396" cy="6943836"/>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lvl="2" marL="345370" indent="-345370"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sz="2200">
                <a:latin typeface="Calibri"/>
                <a:ea typeface="Calibri"/>
                <a:cs typeface="Calibri"/>
                <a:sym typeface="Calibri"/>
              </a:defRPr>
            </a:pPr>
            <a:r>
              <a:t>    </a:t>
            </a:r>
          </a:p>
          <a:p>
            <a:pPr lvl="2" marL="345370" indent="-345370"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sz="2200">
                <a:latin typeface="+mj-lt"/>
                <a:ea typeface="+mj-ea"/>
                <a:cs typeface="+mj-cs"/>
                <a:sym typeface="Helvetica"/>
              </a:defRPr>
            </a:pPr>
            <a:r>
              <a:t>Un accord d’entreprise ou, à défaut un accord de branche, reste nécessaire pour mettre en place le régime du forfait jour. Le contenu de cet accord doit désormais préciser :</a:t>
            </a:r>
          </a:p>
          <a:p>
            <a:pPr algn="l" defTabSz="457200">
              <a:lnSpc>
                <a:spcPct val="120000"/>
              </a:lnSpc>
              <a:spcBef>
                <a:spcPts val="500"/>
              </a:spcBef>
              <a:defRPr sz="2200">
                <a:latin typeface="+mj-lt"/>
                <a:ea typeface="+mj-ea"/>
                <a:cs typeface="+mj-cs"/>
                <a:sym typeface="Helvetica"/>
              </a:defRPr>
            </a:pPr>
            <a:br/>
            <a:r>
              <a:rPr i="1" sz="1800"/>
              <a:t>« 1° </a:t>
            </a:r>
            <a:r>
              <a:rPr b="1" i="1" sz="1800"/>
              <a:t>Les catégories de salariés </a:t>
            </a:r>
            <a:r>
              <a:rPr i="1" sz="1800"/>
              <a:t>susceptibles de conclure une convention individuelle de forfait, dans le respect des articles L. 3121-56 (forfait en heures) et L. 3121-58 (forfait en jours) ; </a:t>
            </a:r>
            <a:endParaRPr sz="1400"/>
          </a:p>
          <a:p>
            <a:pPr algn="l" defTabSz="457200">
              <a:lnSpc>
                <a:spcPct val="120000"/>
              </a:lnSpc>
              <a:spcBef>
                <a:spcPts val="500"/>
              </a:spcBef>
              <a:defRPr i="1" sz="1400">
                <a:latin typeface="+mj-lt"/>
                <a:ea typeface="+mj-ea"/>
                <a:cs typeface="+mj-cs"/>
                <a:sym typeface="Helvetica"/>
              </a:defRPr>
            </a:pPr>
            <a:br/>
            <a:r>
              <a:rPr b="1" sz="1800"/>
              <a:t>2° La période de référence du forfait, </a:t>
            </a:r>
            <a:r>
              <a:rPr sz="1800"/>
              <a:t>qui peut être l’année civile ou toute autre période de douze mois consécutifs ; </a:t>
            </a:r>
          </a:p>
          <a:p>
            <a:pPr algn="l" defTabSz="457200">
              <a:lnSpc>
                <a:spcPct val="120000"/>
              </a:lnSpc>
              <a:spcBef>
                <a:spcPts val="500"/>
              </a:spcBef>
              <a:defRPr i="1" sz="1400">
                <a:latin typeface="+mj-lt"/>
                <a:ea typeface="+mj-ea"/>
                <a:cs typeface="+mj-cs"/>
                <a:sym typeface="Helvetica"/>
              </a:defRPr>
            </a:pPr>
            <a:br/>
            <a:r>
              <a:rPr sz="1800"/>
              <a:t>3° </a:t>
            </a:r>
            <a:r>
              <a:rPr b="1" sz="1800"/>
              <a:t>Le nombre d’heures ou de jours compris dans le forfait,</a:t>
            </a:r>
            <a:r>
              <a:rPr sz="1800"/>
              <a:t> dans la limite de deux cent dix-huit jours s’agissant du forfait en jours ; </a:t>
            </a:r>
          </a:p>
          <a:p>
            <a:pPr algn="l" defTabSz="457200">
              <a:lnSpc>
                <a:spcPct val="120000"/>
              </a:lnSpc>
              <a:spcBef>
                <a:spcPts val="500"/>
              </a:spcBef>
              <a:defRPr i="1" sz="1400">
                <a:latin typeface="+mj-lt"/>
                <a:ea typeface="+mj-ea"/>
                <a:cs typeface="+mj-cs"/>
                <a:sym typeface="Helvetica"/>
              </a:defRPr>
            </a:pPr>
            <a:br/>
            <a:r>
              <a:rPr b="1" sz="1800"/>
              <a:t>4° Les conditions de prise en compte, pour la rémunération des salariés, des absences </a:t>
            </a:r>
            <a:r>
              <a:rPr sz="1800"/>
              <a:t>ainsi que des arrivées et départs en cours de période ; </a:t>
            </a:r>
          </a:p>
          <a:p>
            <a:pPr algn="l" defTabSz="457200">
              <a:lnSpc>
                <a:spcPct val="120000"/>
              </a:lnSpc>
              <a:spcBef>
                <a:spcPts val="500"/>
              </a:spcBef>
              <a:defRPr i="1" sz="1400">
                <a:latin typeface="+mj-lt"/>
                <a:ea typeface="+mj-ea"/>
                <a:cs typeface="+mj-cs"/>
                <a:sym typeface="Helvetica"/>
              </a:defRPr>
            </a:pPr>
            <a:br/>
            <a:r>
              <a:rPr sz="1800"/>
              <a:t>5° </a:t>
            </a:r>
            <a:r>
              <a:rPr b="1" sz="1800"/>
              <a:t>Les caractéristiques principales des conventions individuelles</a:t>
            </a:r>
            <a:r>
              <a:rPr sz="1800"/>
              <a:t>, qui doivent notamment fixer le nombre d’heures ou de jours compris dans le forfait. » </a:t>
            </a:r>
            <a:endParaRPr sz="1800"/>
          </a:p>
          <a:p>
            <a:pPr algn="l" defTabSz="457200">
              <a:lnSpc>
                <a:spcPct val="120000"/>
              </a:lnSpc>
              <a:spcBef>
                <a:spcPts val="500"/>
              </a:spcBef>
              <a:defRPr i="1" sz="1800">
                <a:latin typeface="+mj-lt"/>
                <a:ea typeface="+mj-ea"/>
                <a:cs typeface="+mj-cs"/>
                <a:sym typeface="Helvetica"/>
              </a:defRPr>
            </a:pPr>
          </a:p>
          <a:p>
            <a:pPr algn="l" defTabSz="457200">
              <a:lnSpc>
                <a:spcPct val="120000"/>
              </a:lnSpc>
              <a:spcBef>
                <a:spcPts val="500"/>
              </a:spcBef>
              <a:defRPr b="1" i="1" sz="1900">
                <a:latin typeface="+mj-lt"/>
                <a:ea typeface="+mj-ea"/>
                <a:cs typeface="+mj-cs"/>
                <a:sym typeface="Helvetica"/>
              </a:defRPr>
            </a:pPr>
            <a:r>
              <a:t>ATTENTION :</a:t>
            </a:r>
            <a:r>
              <a:rPr b="0"/>
              <a:t> </a:t>
            </a:r>
            <a:r>
              <a:rPr b="0" i="0"/>
              <a:t>Ces nouvelles clauses ne s’imposent pas aux accords conclus avant la publication de la loi. </a:t>
            </a:r>
          </a:p>
        </p:txBody>
      </p:sp>
      <p:pic>
        <p:nvPicPr>
          <p:cNvPr id="178" name="image2.png"/>
          <p:cNvPicPr>
            <a:picLocks noChangeAspect="1"/>
          </p:cNvPicPr>
          <p:nvPr/>
        </p:nvPicPr>
        <p:blipFill>
          <a:blip r:embed="rId2">
            <a:extLst/>
          </a:blip>
          <a:stretch>
            <a:fillRect/>
          </a:stretch>
        </p:blipFill>
        <p:spPr>
          <a:xfrm>
            <a:off x="722200" y="8957074"/>
            <a:ext cx="1310756"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title"/>
          </p:nvPr>
        </p:nvSpPr>
        <p:spPr>
          <a:xfrm>
            <a:off x="1168400" y="216769"/>
            <a:ext cx="10464800" cy="8483305"/>
          </a:xfrm>
          <a:prstGeom prst="rect">
            <a:avLst/>
          </a:prstGeom>
        </p:spPr>
        <p:txBody>
          <a:bodyPr/>
          <a:lstStyle/>
          <a:p>
            <a:pPr lvl="2" marL="555618" indent="-555618" algn="just">
              <a:buClr>
                <a:srgbClr val="000000"/>
              </a:buClr>
              <a:buSzPct val="100000"/>
              <a:buFont typeface="Arial"/>
              <a:buChar char="•"/>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sz="2200">
                <a:latin typeface="+mj-lt"/>
                <a:ea typeface="+mj-ea"/>
                <a:cs typeface="+mj-cs"/>
                <a:sym typeface="Helvetica"/>
              </a:defRPr>
            </a:pPr>
            <a:r>
              <a:t>Le cadre de négociations doit permettre d’obtenir certaines garanties en matière de santé au travail, à savoir la détermination des modalités :</a:t>
            </a:r>
          </a:p>
          <a:p>
            <a:pPr marL="547676" indent="-539735"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sz="2200">
                <a:latin typeface="+mj-lt"/>
                <a:ea typeface="+mj-ea"/>
                <a:cs typeface="+mj-cs"/>
                <a:sym typeface="Helvetica"/>
              </a:defRPr>
            </a:pPr>
          </a:p>
          <a:p>
            <a:pPr lvl="1" indent="984250"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i="1" sz="2200">
                <a:latin typeface="+mj-lt"/>
                <a:ea typeface="+mj-ea"/>
                <a:cs typeface="+mj-cs"/>
                <a:sym typeface="Helvetica"/>
              </a:defRPr>
            </a:pPr>
            <a:r>
              <a:t>- </a:t>
            </a:r>
            <a:r>
              <a:t>d’encadrement du </a:t>
            </a:r>
            <a:r>
              <a:rPr b="1"/>
              <a:t>droit à la déconnection </a:t>
            </a:r>
          </a:p>
          <a:p>
            <a:pPr lvl="2" indent="457200" algn="just" defTabSz="457200">
              <a:lnSpc>
                <a:spcPct val="120000"/>
              </a:lnSpc>
              <a:spcBef>
                <a:spcPts val="500"/>
              </a:spcBef>
              <a:defRPr sz="1800">
                <a:latin typeface="+mj-lt"/>
                <a:ea typeface="+mj-ea"/>
                <a:cs typeface="+mj-cs"/>
                <a:sym typeface="Helvetica"/>
              </a:defRPr>
            </a:pPr>
            <a:r>
              <a:t>Dans les entreprises de 50 salariés et plus, dans le cadre de la négociation sur l’égalité professionnelle entre les femmes et les hommes et la qualité de vie au Travail, ce droit à la déconnexion doit être mis en place par un accord collectif ou par une charte.</a:t>
            </a:r>
          </a:p>
          <a:p>
            <a:pPr lvl="2" indent="457200" algn="just" defTabSz="457200">
              <a:lnSpc>
                <a:spcPct val="120000"/>
              </a:lnSpc>
              <a:spcBef>
                <a:spcPts val="500"/>
              </a:spcBef>
              <a:defRPr sz="1800">
                <a:latin typeface="+mj-lt"/>
                <a:ea typeface="+mj-ea"/>
                <a:cs typeface="+mj-cs"/>
                <a:sym typeface="Helvetica"/>
              </a:defRPr>
            </a:pPr>
            <a:r>
              <a:t>La loi Travail du 8 août 2016 ne prévoit pas de négociation sur le droit à déconnexion dans les entreprises de moins de 50 salariés,</a:t>
            </a:r>
          </a:p>
          <a:p>
            <a:pPr lvl="2" indent="457200" algn="l" defTabSz="457200">
              <a:lnSpc>
                <a:spcPct val="120000"/>
              </a:lnSpc>
              <a:spcBef>
                <a:spcPts val="500"/>
              </a:spcBef>
              <a:defRPr sz="1400">
                <a:latin typeface="+mj-lt"/>
                <a:ea typeface="+mj-ea"/>
                <a:cs typeface="+mj-cs"/>
                <a:sym typeface="Helvetica"/>
              </a:defRPr>
            </a:pPr>
          </a:p>
          <a:p>
            <a:pPr lvl="1" indent="984250"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i="1" sz="2200">
                <a:latin typeface="+mj-lt"/>
                <a:ea typeface="+mj-ea"/>
                <a:cs typeface="+mj-cs"/>
                <a:sym typeface="Helvetica"/>
              </a:defRPr>
            </a:pPr>
            <a:r>
              <a:rPr sz="1400"/>
              <a:t>- </a:t>
            </a:r>
            <a:r>
              <a:t> conditions d’évaluation de la </a:t>
            </a:r>
            <a:r>
              <a:rPr b="1"/>
              <a:t>charge de travail du salarié</a:t>
            </a:r>
            <a:endParaRPr b="1"/>
          </a:p>
          <a:p>
            <a:pPr lvl="2" indent="457200" algn="just" defTabSz="457200">
              <a:lnSpc>
                <a:spcPct val="120000"/>
              </a:lnSpc>
              <a:spcBef>
                <a:spcPts val="500"/>
              </a:spcBef>
              <a:defRPr sz="1900">
                <a:latin typeface="+mj-lt"/>
                <a:ea typeface="+mj-ea"/>
                <a:cs typeface="+mj-cs"/>
                <a:sym typeface="Helvetica"/>
              </a:defRPr>
            </a:pPr>
            <a:r>
              <a:t>La loi Travail impose à l’employeur de s’assurer </a:t>
            </a:r>
            <a:r>
              <a:rPr i="1"/>
              <a:t>« régulièrement que la charge de travail du salarié est raisonnable et permet une bonne répartition dans le temps de son travail »</a:t>
            </a:r>
            <a:r>
              <a:t> (article L.3121-60 du Code du travail).</a:t>
            </a:r>
            <a:endParaRPr i="1"/>
          </a:p>
          <a:p>
            <a:pPr lvl="2" indent="457200" algn="just" defTabSz="457200">
              <a:lnSpc>
                <a:spcPct val="120000"/>
              </a:lnSpc>
              <a:spcBef>
                <a:spcPts val="500"/>
              </a:spcBef>
              <a:defRPr sz="1900">
                <a:latin typeface="+mj-lt"/>
                <a:ea typeface="+mj-ea"/>
                <a:cs typeface="+mj-cs"/>
                <a:sym typeface="Helvetica"/>
              </a:defRPr>
            </a:pPr>
            <a:r>
              <a:t>A défaut de suivi de la charge de travail, le forfait jours est nul et le salarié pourra obtenir le paiement des heures supplémentaires s’il est en mesure de prouver ces dernières (9 novembre 2016, n° 15-15064).</a:t>
            </a:r>
          </a:p>
          <a:p>
            <a:pPr lvl="2" indent="457200" algn="l" defTabSz="457200">
              <a:lnSpc>
                <a:spcPct val="120000"/>
              </a:lnSpc>
              <a:spcBef>
                <a:spcPts val="500"/>
              </a:spcBef>
              <a:defRPr sz="1200">
                <a:latin typeface="+mj-lt"/>
                <a:ea typeface="+mj-ea"/>
                <a:cs typeface="+mj-cs"/>
                <a:sym typeface="Helvetica"/>
              </a:defRPr>
            </a:pPr>
          </a:p>
          <a:p>
            <a:pPr lvl="2" marL="345370" indent="-345370"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sz="2200">
                <a:latin typeface="+mj-lt"/>
                <a:ea typeface="+mj-ea"/>
                <a:cs typeface="+mj-cs"/>
                <a:sym typeface="Helvetica"/>
              </a:defRPr>
            </a:pPr>
            <a:r>
              <a:t>   A ce titre, le salarié et l’employeur </a:t>
            </a:r>
            <a:r>
              <a:rPr b="1"/>
              <a:t>échangent périodiquement sur la charge de travail</a:t>
            </a:r>
            <a:r>
              <a:t>, l’articulation activité professionnelle/vie personnelle, sur la rémunération et sur l’organisation du travail dans l’entreprise.</a:t>
            </a:r>
          </a:p>
        </p:txBody>
      </p:sp>
      <p:pic>
        <p:nvPicPr>
          <p:cNvPr id="181" name="image2.png"/>
          <p:cNvPicPr>
            <a:picLocks noChangeAspect="1"/>
          </p:cNvPicPr>
          <p:nvPr/>
        </p:nvPicPr>
        <p:blipFill>
          <a:blip r:embed="rId2">
            <a:extLst/>
          </a:blip>
          <a:stretch>
            <a:fillRect/>
          </a:stretch>
        </p:blipFill>
        <p:spPr>
          <a:xfrm>
            <a:off x="1168400" y="8700072"/>
            <a:ext cx="1310755"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title"/>
          </p:nvPr>
        </p:nvSpPr>
        <p:spPr>
          <a:xfrm>
            <a:off x="1270000" y="3225800"/>
            <a:ext cx="10464800" cy="2222699"/>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w="9525">
            <a:solidFill>
              <a:srgbClr val="DE670B"/>
            </a:solidFill>
            <a:round/>
          </a:ln>
          <a:effectLst>
            <a:outerShdw sx="100000" sy="100000" kx="0" ky="0" algn="b" rotWithShape="0" blurRad="38100" dist="25400" dir="5400000">
              <a:srgbClr val="000000">
                <a:alpha val="50000"/>
              </a:srgbClr>
            </a:outerShdw>
          </a:effectLst>
        </p:spPr>
        <p:txBody>
          <a:bodyPr/>
          <a:lstStyle/>
          <a:p>
            <a:pPr defTabSz="572516">
              <a:defRPr sz="3528">
                <a:latin typeface="+mj-lt"/>
                <a:ea typeface="+mj-ea"/>
                <a:cs typeface="+mj-cs"/>
                <a:sym typeface="Helvetica"/>
              </a:defRPr>
            </a:pPr>
            <a:r>
              <a:t>Et en l’absence de clause relative à l’entretien annuel et au suivi du salarié dans l’accord collectif ?</a:t>
            </a:r>
            <a:br/>
          </a:p>
        </p:txBody>
      </p:sp>
      <p:pic>
        <p:nvPicPr>
          <p:cNvPr id="184" name="image2.png"/>
          <p:cNvPicPr>
            <a:picLocks noChangeAspect="1"/>
          </p:cNvPicPr>
          <p:nvPr/>
        </p:nvPicPr>
        <p:blipFill>
          <a:blip r:embed="rId2">
            <a:extLst/>
          </a:blip>
          <a:stretch>
            <a:fillRect/>
          </a:stretch>
        </p:blipFill>
        <p:spPr>
          <a:xfrm>
            <a:off x="1270000" y="8393793"/>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title"/>
          </p:nvPr>
        </p:nvSpPr>
        <p:spPr>
          <a:xfrm>
            <a:off x="1270000" y="445839"/>
            <a:ext cx="10464800" cy="8754717"/>
          </a:xfrm>
          <a:prstGeom prst="rect">
            <a:avLst/>
          </a:prstGeom>
        </p:spPr>
        <p:txBody>
          <a:bodyPr/>
          <a:lstStyle/>
          <a:p>
            <a:pPr algn="just" defTabSz="457200">
              <a:lnSpc>
                <a:spcPct val="120000"/>
              </a:lnSpc>
              <a:spcBef>
                <a:spcPts val="500"/>
              </a:spcBef>
              <a:defRPr sz="2400">
                <a:latin typeface="+mj-lt"/>
                <a:ea typeface="+mj-ea"/>
                <a:cs typeface="+mj-cs"/>
                <a:sym typeface="Helvetica"/>
              </a:defRPr>
            </a:pPr>
            <a:r>
              <a:t>Application de l’ article L.3121-65 du Code du travail.</a:t>
            </a:r>
          </a:p>
          <a:p>
            <a:pPr algn="just" defTabSz="457200">
              <a:lnSpc>
                <a:spcPct val="120000"/>
              </a:lnSpc>
              <a:spcBef>
                <a:spcPts val="500"/>
              </a:spcBef>
              <a:defRPr i="1" sz="2400">
                <a:latin typeface="+mj-lt"/>
                <a:ea typeface="+mj-ea"/>
                <a:cs typeface="+mj-cs"/>
                <a:sym typeface="Helvetica"/>
              </a:defRPr>
            </a:pPr>
            <a:r>
              <a:t>« 1° L’employeur établit un </a:t>
            </a:r>
            <a:r>
              <a:rPr b="1"/>
              <a:t>document de contrôle</a:t>
            </a:r>
            <a:r>
              <a:t> faisant apparaître le nombre et la date des journées ou demi-journées travaillées. Sous la responsabilité de l’employeur, ce document peut être renseigné par le salarié ; </a:t>
            </a:r>
          </a:p>
          <a:p>
            <a:pPr algn="just" defTabSz="457200">
              <a:lnSpc>
                <a:spcPct val="120000"/>
              </a:lnSpc>
              <a:spcBef>
                <a:spcPts val="500"/>
              </a:spcBef>
              <a:defRPr i="1" sz="2400">
                <a:latin typeface="+mj-lt"/>
                <a:ea typeface="+mj-ea"/>
                <a:cs typeface="+mj-cs"/>
                <a:sym typeface="Helvetica"/>
              </a:defRPr>
            </a:pPr>
            <a:br/>
            <a:r>
              <a:t>2° L’employeur s’assure que </a:t>
            </a:r>
            <a:r>
              <a:rPr b="1"/>
              <a:t>la charge de travail </a:t>
            </a:r>
            <a:r>
              <a:t>du salarié est compatible avec le respect </a:t>
            </a:r>
            <a:r>
              <a:rPr b="1"/>
              <a:t>des temps de repos quotidiens et hebdomadaires ; </a:t>
            </a:r>
          </a:p>
          <a:p>
            <a:pPr algn="just" defTabSz="457200">
              <a:lnSpc>
                <a:spcPct val="120000"/>
              </a:lnSpc>
              <a:spcBef>
                <a:spcPts val="500"/>
              </a:spcBef>
              <a:defRPr i="1" sz="2400">
                <a:latin typeface="+mj-lt"/>
                <a:ea typeface="+mj-ea"/>
                <a:cs typeface="+mj-cs"/>
                <a:sym typeface="Helvetica"/>
              </a:defRPr>
            </a:pPr>
            <a:br/>
            <a:r>
              <a:t>3° L’employeur organise une fois par an </a:t>
            </a:r>
            <a:r>
              <a:rPr b="1"/>
              <a:t>un entretien avec le salarié </a:t>
            </a:r>
            <a:r>
              <a:t>pour évoquer sa charge de travail, qui doit être raisonnable, l’organisation de son travail, l’articulation entre son activité professionnelle et sa vie personnelle ainsi que sa rémunération »</a:t>
            </a:r>
            <a:r>
              <a:rPr i="0"/>
              <a:t> </a:t>
            </a:r>
          </a:p>
          <a:p>
            <a:pPr algn="just" defTabSz="457200">
              <a:lnSpc>
                <a:spcPct val="120000"/>
              </a:lnSpc>
              <a:spcBef>
                <a:spcPts val="500"/>
              </a:spcBef>
              <a:defRPr sz="2400">
                <a:latin typeface="+mj-lt"/>
                <a:ea typeface="+mj-ea"/>
                <a:cs typeface="+mj-cs"/>
                <a:sym typeface="Helvetica"/>
              </a:defRPr>
            </a:pPr>
          </a:p>
          <a:p>
            <a:pPr algn="just" defTabSz="457200">
              <a:lnSpc>
                <a:spcPct val="120000"/>
              </a:lnSpc>
              <a:spcBef>
                <a:spcPts val="500"/>
              </a:spcBef>
              <a:defRPr sz="2400">
                <a:latin typeface="+mj-lt"/>
                <a:ea typeface="+mj-ea"/>
                <a:cs typeface="+mj-cs"/>
                <a:sym typeface="Helvetica"/>
              </a:defRPr>
            </a:pPr>
            <a:r>
              <a:t>A défaut pour l’employeur de mettre en place ces mesures, </a:t>
            </a:r>
            <a:r>
              <a:rPr b="1"/>
              <a:t>le forfait jours sera nul</a:t>
            </a:r>
            <a:r>
              <a:t> et le salarié pourra obtenir un rappel d’heures supplémentaires, sous réserve bien évidemment de pouvoir en justifier.</a:t>
            </a:r>
          </a:p>
        </p:txBody>
      </p:sp>
      <p:pic>
        <p:nvPicPr>
          <p:cNvPr id="187" name="image2.png"/>
          <p:cNvPicPr>
            <a:picLocks noChangeAspect="1"/>
          </p:cNvPicPr>
          <p:nvPr/>
        </p:nvPicPr>
        <p:blipFill>
          <a:blip r:embed="rId2">
            <a:extLst/>
          </a:blip>
          <a:stretch>
            <a:fillRect/>
          </a:stretch>
        </p:blipFill>
        <p:spPr>
          <a:xfrm>
            <a:off x="1270000" y="8718929"/>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ph type="title"/>
          </p:nvPr>
        </p:nvSpPr>
        <p:spPr>
          <a:xfrm>
            <a:off x="939800" y="933497"/>
            <a:ext cx="10464800" cy="6000705"/>
          </a:xfrm>
          <a:prstGeom prst="rect">
            <a:avLst/>
          </a:prstGeom>
        </p:spPr>
        <p:txBody>
          <a:bodyPr/>
          <a:lstStyle/>
          <a:p>
            <a:pPr algn="just" defTabSz="438911">
              <a:lnSpc>
                <a:spcPct val="120000"/>
              </a:lnSpc>
              <a:spcBef>
                <a:spcPts val="500"/>
              </a:spcBef>
              <a:defRPr b="1" sz="2200">
                <a:solidFill>
                  <a:srgbClr val="FF321B"/>
                </a:solidFill>
                <a:latin typeface="+mj-lt"/>
                <a:ea typeface="+mj-ea"/>
                <a:cs typeface="+mj-cs"/>
                <a:sym typeface="Helvetica"/>
              </a:defRPr>
            </a:pPr>
            <a:r>
              <a:t>En conclusion : </a:t>
            </a:r>
            <a:r>
              <a:rPr>
                <a:solidFill>
                  <a:srgbClr val="000000"/>
                </a:solidFill>
              </a:rPr>
              <a:t>il n’y a pas de sécurisation réelle des forfaits jours avec la loi Travail et les contentieux liés aux forfaits jours subsisteront probablement.</a:t>
            </a:r>
          </a:p>
          <a:p>
            <a:pPr algn="just" defTabSz="438911">
              <a:lnSpc>
                <a:spcPct val="120000"/>
              </a:lnSpc>
              <a:spcBef>
                <a:spcPts val="500"/>
              </a:spcBef>
              <a:defRPr sz="2200">
                <a:latin typeface="Times New Roman"/>
                <a:ea typeface="Times New Roman"/>
                <a:cs typeface="Times New Roman"/>
                <a:sym typeface="Times New Roman"/>
              </a:defRPr>
            </a:pPr>
          </a:p>
          <a:p>
            <a:pPr algn="just" defTabSz="438911">
              <a:lnSpc>
                <a:spcPct val="120000"/>
              </a:lnSpc>
              <a:spcBef>
                <a:spcPts val="500"/>
              </a:spcBef>
              <a:defRPr sz="2200">
                <a:latin typeface="+mj-lt"/>
                <a:ea typeface="+mj-ea"/>
                <a:cs typeface="+mj-cs"/>
                <a:sym typeface="Helvetica"/>
              </a:defRPr>
            </a:pPr>
            <a:r>
              <a:t>La loi formalise de nouvelles obligations pour l’employeur en matière de contenu de l’accord collectif, et notamment </a:t>
            </a:r>
            <a:r>
              <a:rPr b="1"/>
              <a:t>un suivi régulier de la charge de travail</a:t>
            </a:r>
            <a:r>
              <a:t>.</a:t>
            </a:r>
          </a:p>
          <a:p>
            <a:pPr algn="just" defTabSz="438911">
              <a:lnSpc>
                <a:spcPct val="120000"/>
              </a:lnSpc>
              <a:spcBef>
                <a:spcPts val="500"/>
              </a:spcBef>
              <a:defRPr sz="2200">
                <a:latin typeface="+mj-lt"/>
                <a:ea typeface="+mj-ea"/>
                <a:cs typeface="+mj-cs"/>
                <a:sym typeface="Helvetica"/>
              </a:defRPr>
            </a:pPr>
            <a:endParaRPr>
              <a:latin typeface="Times New Roman"/>
              <a:ea typeface="Times New Roman"/>
              <a:cs typeface="Times New Roman"/>
              <a:sym typeface="Times New Roman"/>
            </a:endParaRPr>
          </a:p>
          <a:p>
            <a:pPr algn="just" defTabSz="438911">
              <a:lnSpc>
                <a:spcPct val="120000"/>
              </a:lnSpc>
              <a:spcBef>
                <a:spcPts val="500"/>
              </a:spcBef>
              <a:defRPr sz="2200">
                <a:latin typeface="+mj-lt"/>
                <a:ea typeface="+mj-ea"/>
                <a:cs typeface="+mj-cs"/>
                <a:sym typeface="Helvetica"/>
              </a:defRPr>
            </a:pPr>
            <a:r>
              <a:t>Pour autant, ce suivi était déjà imposé par la Cour de cassation, de telle sorte qu’on ne peut pas parler vraiment d’une sécurisation.</a:t>
            </a:r>
          </a:p>
          <a:p>
            <a:pPr algn="just" defTabSz="438911">
              <a:lnSpc>
                <a:spcPct val="120000"/>
              </a:lnSpc>
              <a:spcBef>
                <a:spcPts val="500"/>
              </a:spcBef>
              <a:defRPr sz="2200">
                <a:latin typeface="Times New Roman"/>
                <a:ea typeface="Times New Roman"/>
                <a:cs typeface="Times New Roman"/>
                <a:sym typeface="Times New Roman"/>
              </a:defRPr>
            </a:pPr>
          </a:p>
          <a:p>
            <a:pPr algn="just" defTabSz="438911">
              <a:lnSpc>
                <a:spcPct val="120000"/>
              </a:lnSpc>
              <a:spcBef>
                <a:spcPts val="500"/>
              </a:spcBef>
              <a:defRPr sz="2200">
                <a:latin typeface="+mj-lt"/>
                <a:ea typeface="+mj-ea"/>
                <a:cs typeface="+mj-cs"/>
                <a:sym typeface="Helvetica"/>
              </a:defRPr>
            </a:pPr>
            <a:r>
              <a:t>Par ailleurs, la loi Travail ne traite </a:t>
            </a:r>
            <a:r>
              <a:rPr b="1"/>
              <a:t>ni de la durée maximale hebdomadaire des salariés soumis au forfait jours, ni de la majoration de leur rémunération.</a:t>
            </a:r>
            <a:endParaRPr b="1">
              <a:latin typeface="Times New Roman"/>
              <a:ea typeface="Times New Roman"/>
              <a:cs typeface="Times New Roman"/>
              <a:sym typeface="Times New Roman"/>
            </a:endParaRPr>
          </a:p>
          <a:p>
            <a:pPr algn="just" defTabSz="438911">
              <a:lnSpc>
                <a:spcPct val="120000"/>
              </a:lnSpc>
              <a:spcBef>
                <a:spcPts val="500"/>
              </a:spcBef>
              <a:defRPr sz="2200">
                <a:latin typeface="+mj-lt"/>
                <a:ea typeface="+mj-ea"/>
                <a:cs typeface="+mj-cs"/>
                <a:sym typeface="Helvetica"/>
              </a:defRPr>
            </a:pPr>
            <a:r>
              <a:t>Dès lors, il apparait peu probable que les contentieux liés aux forfaits jours diminuent.</a:t>
            </a:r>
          </a:p>
        </p:txBody>
      </p:sp>
      <p:pic>
        <p:nvPicPr>
          <p:cNvPr id="190" name="image2.png"/>
          <p:cNvPicPr>
            <a:picLocks noChangeAspect="1"/>
          </p:cNvPicPr>
          <p:nvPr/>
        </p:nvPicPr>
        <p:blipFill>
          <a:blip r:embed="rId2">
            <a:extLst/>
          </a:blip>
          <a:stretch>
            <a:fillRect/>
          </a:stretch>
        </p:blipFill>
        <p:spPr>
          <a:xfrm>
            <a:off x="939800" y="8005488"/>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Shape 192"/>
          <p:cNvSpPr/>
          <p:nvPr>
            <p:ph type="title"/>
          </p:nvPr>
        </p:nvSpPr>
        <p:spPr>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w="9525">
            <a:solidFill>
              <a:srgbClr val="DE670B"/>
            </a:solidFill>
            <a:round/>
          </a:ln>
          <a:effectLst>
            <a:outerShdw sx="100000" sy="100000" kx="0" ky="0" algn="b" rotWithShape="0" blurRad="38100" dist="25400" dir="5400000">
              <a:srgbClr val="000000">
                <a:alpha val="50000"/>
              </a:srgbClr>
            </a:outerShdw>
          </a:effectLst>
        </p:spPr>
        <p:txBody>
          <a:bodyPr/>
          <a:lstStyle>
            <a:lvl1pPr>
              <a:defRPr sz="3600">
                <a:latin typeface="+mn-lt"/>
                <a:ea typeface="+mn-ea"/>
                <a:cs typeface="+mn-cs"/>
                <a:sym typeface="Helvetica Neue"/>
              </a:defRPr>
            </a:lvl1pPr>
          </a:lstStyle>
          <a:p>
            <a:pPr/>
            <a:r>
              <a:t>Quid des accords portant sur un thème autre que la durée du travail, les repos et les congés ?</a:t>
            </a:r>
          </a:p>
        </p:txBody>
      </p:sp>
      <p:pic>
        <p:nvPicPr>
          <p:cNvPr id="193" name="image2.png"/>
          <p:cNvPicPr>
            <a:picLocks noChangeAspect="1"/>
          </p:cNvPicPr>
          <p:nvPr/>
        </p:nvPicPr>
        <p:blipFill>
          <a:blip r:embed="rId2">
            <a:extLst/>
          </a:blip>
          <a:stretch>
            <a:fillRect/>
          </a:stretch>
        </p:blipFill>
        <p:spPr>
          <a:xfrm>
            <a:off x="1270000" y="8431372"/>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Shape 195"/>
          <p:cNvSpPr/>
          <p:nvPr>
            <p:ph type="title"/>
          </p:nvPr>
        </p:nvSpPr>
        <p:spPr>
          <a:xfrm>
            <a:off x="1270000" y="850453"/>
            <a:ext cx="10464800" cy="7722792"/>
          </a:xfrm>
          <a:prstGeom prst="rect">
            <a:avLst/>
          </a:prstGeom>
        </p:spPr>
        <p:txBody>
          <a:bodyPr/>
          <a:lstStyle/>
          <a:p>
            <a:pPr algn="just" defTabSz="408940">
              <a:defRPr sz="2520">
                <a:latin typeface="+mj-lt"/>
                <a:ea typeface="+mj-ea"/>
                <a:cs typeface="+mj-cs"/>
                <a:sym typeface="Helvetica"/>
              </a:defRPr>
            </a:pPr>
            <a:r>
              <a:t>La validité d’un accord d’entreprise ou d’établissement portant </a:t>
            </a:r>
            <a:r>
              <a:rPr b="1"/>
              <a:t>sur un thème autre que la</a:t>
            </a:r>
            <a:r>
              <a:t> </a:t>
            </a:r>
            <a:r>
              <a:rPr b="1"/>
              <a:t>durée du travail, les repos et les congés </a:t>
            </a:r>
            <a:r>
              <a:t>et conclu jusqu’au 31 août 2019, est subordonnée :</a:t>
            </a:r>
            <a:endParaRPr sz="700"/>
          </a:p>
          <a:p>
            <a:pPr algn="just" defTabSz="408940">
              <a:defRPr sz="2520">
                <a:latin typeface="+mj-lt"/>
                <a:ea typeface="+mj-ea"/>
                <a:cs typeface="+mj-cs"/>
                <a:sym typeface="Helvetica"/>
              </a:defRPr>
            </a:pPr>
            <a:endParaRPr sz="700"/>
          </a:p>
          <a:p>
            <a:pPr algn="just" defTabSz="408940">
              <a:defRPr sz="2520">
                <a:latin typeface="+mj-lt"/>
                <a:ea typeface="+mj-ea"/>
                <a:cs typeface="+mj-cs"/>
                <a:sym typeface="Helvetica"/>
              </a:defRPr>
            </a:pPr>
            <a:r>
              <a:t> 			- à sa signature par une ou plusieurs organisations syndicales de salariés représentatives ayant </a:t>
            </a:r>
            <a:r>
              <a:rPr b="1"/>
              <a:t>recueilli au moins 30 % des suffrages</a:t>
            </a:r>
            <a:r>
              <a:t> exprimés au premier tour des dernières élections des titulaires au comité d’entreprise (CE) ou de la délégation unique du personnel (DUP) ou, à défaut, des délégués du personnel (DP), quel que soit le nombre de votants,</a:t>
            </a:r>
            <a:endParaRPr sz="700"/>
          </a:p>
          <a:p>
            <a:pPr algn="just" defTabSz="408940">
              <a:defRPr sz="2520">
                <a:latin typeface="+mj-lt"/>
                <a:ea typeface="+mj-ea"/>
                <a:cs typeface="+mj-cs"/>
                <a:sym typeface="Helvetica"/>
              </a:defRPr>
            </a:pPr>
            <a:r>
              <a:t> 	</a:t>
            </a:r>
            <a:endParaRPr sz="700"/>
          </a:p>
          <a:p>
            <a:pPr algn="just" defTabSz="408940">
              <a:defRPr sz="2520">
                <a:latin typeface="+mj-lt"/>
                <a:ea typeface="+mj-ea"/>
                <a:cs typeface="+mj-cs"/>
                <a:sym typeface="Helvetica"/>
              </a:defRPr>
            </a:pPr>
            <a:r>
              <a:t> 			- et à </a:t>
            </a:r>
            <a:r>
              <a:rPr b="1"/>
              <a:t>l’absence d’opposition</a:t>
            </a:r>
            <a:r>
              <a:t> d’une ou de plusieurs organisations syndicales de salariés représentatives ayant recueilli la majorité des suffrages exprimés à ces mêmes élections, quel que soit le nombre de votants.</a:t>
            </a:r>
            <a:endParaRPr sz="700"/>
          </a:p>
          <a:p>
            <a:pPr algn="just" defTabSz="408940">
              <a:defRPr sz="2520">
                <a:latin typeface="+mj-lt"/>
                <a:ea typeface="+mj-ea"/>
                <a:cs typeface="+mj-cs"/>
                <a:sym typeface="Helvetica"/>
              </a:defRPr>
            </a:pPr>
            <a:r>
              <a:t> 	</a:t>
            </a:r>
            <a:endParaRPr sz="700"/>
          </a:p>
          <a:p>
            <a:pPr algn="just" defTabSz="408940">
              <a:defRPr sz="2520">
                <a:latin typeface="+mj-lt"/>
                <a:ea typeface="+mj-ea"/>
                <a:cs typeface="+mj-cs"/>
                <a:sym typeface="Helvetica"/>
              </a:defRPr>
            </a:pPr>
            <a:endParaRPr sz="700"/>
          </a:p>
          <a:p>
            <a:pPr algn="just" defTabSz="408940">
              <a:defRPr i="1" sz="2520">
                <a:latin typeface="+mj-lt"/>
                <a:ea typeface="+mj-ea"/>
                <a:cs typeface="+mj-cs"/>
                <a:sym typeface="Helvetica"/>
              </a:defRPr>
            </a:pPr>
            <a:r>
              <a:t>ATTENTION : A compter du 1er septembre 2019</a:t>
            </a:r>
            <a:r>
              <a:t>, les accords portant sur un thème autre que la durée du travail, les repos et les congés seront également soumis au principe majoritaire, tel qu’exposé ci-dessus (disparition du droit d’opposition).</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title"/>
          </p:nvPr>
        </p:nvSpPr>
        <p:spPr>
          <a:xfrm>
            <a:off x="1270000" y="3225799"/>
            <a:ext cx="10464800" cy="1820318"/>
          </a:xfrm>
          <a:prstGeom prst="rect">
            <a:avLst/>
          </a:prstGeom>
          <a:gradFill>
            <a:gsLst>
              <a:gs pos="0">
                <a:srgbClr val="CE2100"/>
              </a:gs>
              <a:gs pos="100000">
                <a:schemeClr val="accent5">
                  <a:hueOff val="-477027"/>
                  <a:satOff val="5825"/>
                  <a:lumOff val="41095"/>
                </a:schemeClr>
              </a:gs>
            </a:gsLst>
            <a:lin ang="16200000"/>
          </a:gradFill>
          <a:ln w="9525">
            <a:solidFill>
              <a:srgbClr val="C82101"/>
            </a:solidFill>
            <a:round/>
          </a:ln>
          <a:effectLst>
            <a:outerShdw sx="100000" sy="100000" kx="0" ky="0" algn="b" rotWithShape="0" blurRad="38100" dist="25400" dir="5400000">
              <a:srgbClr val="000000">
                <a:alpha val="50000"/>
              </a:srgbClr>
            </a:outerShdw>
          </a:effectLst>
        </p:spPr>
        <p:txBody>
          <a:bodyPr/>
          <a:lstStyle>
            <a:lvl1pPr>
              <a:defRPr sz="4000">
                <a:solidFill>
                  <a:srgbClr val="FFFFFF"/>
                </a:solidFill>
                <a:latin typeface="+mn-lt"/>
                <a:ea typeface="+mn-ea"/>
                <a:cs typeface="+mn-cs"/>
                <a:sym typeface="Helvetica Neue"/>
              </a:defRPr>
            </a:lvl1pPr>
          </a:lstStyle>
          <a:p>
            <a:pPr/>
            <a:r>
              <a:t>La durée des accords</a:t>
            </a:r>
          </a:p>
        </p:txBody>
      </p:sp>
      <p:pic>
        <p:nvPicPr>
          <p:cNvPr id="198" name="image2.png"/>
          <p:cNvPicPr>
            <a:picLocks noChangeAspect="1"/>
          </p:cNvPicPr>
          <p:nvPr/>
        </p:nvPicPr>
        <p:blipFill>
          <a:blip r:embed="rId2">
            <a:extLst/>
          </a:blip>
          <a:stretch>
            <a:fillRect/>
          </a:stretch>
        </p:blipFill>
        <p:spPr>
          <a:xfrm>
            <a:off x="1270000" y="8794628"/>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title"/>
          </p:nvPr>
        </p:nvSpPr>
        <p:spPr>
          <a:xfrm>
            <a:off x="1270000" y="3129258"/>
            <a:ext cx="10464800" cy="2352083"/>
          </a:xfrm>
          <a:prstGeom prst="rect">
            <a:avLst/>
          </a:prstGeom>
        </p:spPr>
        <p:txBody>
          <a:bodyPr/>
          <a:lstStyle/>
          <a:p>
            <a:pPr/>
          </a:p>
        </p:txBody>
      </p:sp>
      <p:sp>
        <p:nvSpPr>
          <p:cNvPr id="201" name="Shape 201"/>
          <p:cNvSpPr/>
          <p:nvPr/>
        </p:nvSpPr>
        <p:spPr>
          <a:xfrm>
            <a:off x="1281296" y="3147640"/>
            <a:ext cx="10442207" cy="231532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a:solidFill>
              <a:srgbClr val="DE670B"/>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p>
            <a:pPr>
              <a:defRPr sz="2000">
                <a:solidFill>
                  <a:srgbClr val="FFFFFF"/>
                </a:solidFill>
                <a:latin typeface="Calibri"/>
                <a:ea typeface="Calibri"/>
                <a:cs typeface="Calibri"/>
                <a:sym typeface="Calibri"/>
              </a:defRPr>
            </a:pPr>
          </a:p>
          <a:p>
            <a:pPr>
              <a:defRPr>
                <a:latin typeface="+mj-lt"/>
                <a:ea typeface="+mj-ea"/>
                <a:cs typeface="+mj-cs"/>
                <a:sym typeface="Helvetica"/>
              </a:defRPr>
            </a:pPr>
            <a:r>
              <a:t>A défaut de précision,</a:t>
            </a:r>
            <a:r>
              <a:rPr b="1">
                <a:latin typeface="Trebuchet MS"/>
                <a:ea typeface="Trebuchet MS"/>
                <a:cs typeface="Trebuchet MS"/>
                <a:sym typeface="Trebuchet MS"/>
              </a:rPr>
              <a:t> durée de 5 ans.</a:t>
            </a:r>
            <a:endParaRPr b="1" sz="2000">
              <a:solidFill>
                <a:srgbClr val="FFFFFF"/>
              </a:solidFill>
              <a:latin typeface="Calibri"/>
              <a:ea typeface="Calibri"/>
              <a:cs typeface="Calibri"/>
              <a:sym typeface="Calibri"/>
            </a:endParaRPr>
          </a:p>
          <a:p>
            <a:pPr>
              <a:defRPr b="1" sz="2000">
                <a:solidFill>
                  <a:srgbClr val="FFFFFF"/>
                </a:solidFill>
                <a:latin typeface="Calibri"/>
                <a:ea typeface="Calibri"/>
                <a:cs typeface="Calibri"/>
                <a:sym typeface="Calibri"/>
              </a:defRPr>
            </a:pPr>
          </a:p>
          <a:p>
            <a:pPr>
              <a:defRPr>
                <a:latin typeface="+mj-lt"/>
                <a:ea typeface="+mj-ea"/>
                <a:cs typeface="+mj-cs"/>
                <a:sym typeface="Helvetica"/>
              </a:defRPr>
            </a:pPr>
            <a:r>
              <a:t>Possibilité de prévoir une </a:t>
            </a:r>
            <a:r>
              <a:rPr b="1">
                <a:latin typeface="Trebuchet MS"/>
                <a:ea typeface="Trebuchet MS"/>
                <a:cs typeface="Trebuchet MS"/>
                <a:sym typeface="Trebuchet MS"/>
              </a:rPr>
              <a:t>durée indéterminée (mais avec des clauses de « revoyure »)</a:t>
            </a:r>
          </a:p>
        </p:txBody>
      </p:sp>
      <p:pic>
        <p:nvPicPr>
          <p:cNvPr id="202" name="image2.png"/>
          <p:cNvPicPr>
            <a:picLocks noChangeAspect="1"/>
          </p:cNvPicPr>
          <p:nvPr/>
        </p:nvPicPr>
        <p:blipFill>
          <a:blip r:embed="rId2">
            <a:extLst/>
          </a:blip>
          <a:stretch>
            <a:fillRect/>
          </a:stretch>
        </p:blipFill>
        <p:spPr>
          <a:xfrm>
            <a:off x="1270000" y="8882308"/>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nvSpPr>
        <p:spPr>
          <a:xfrm>
            <a:off x="759916" y="4384740"/>
            <a:ext cx="11637827" cy="117232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a:solidFill>
              <a:srgbClr val="DE670B"/>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p>
            <a:pPr>
              <a:defRPr sz="3500">
                <a:latin typeface="+mj-lt"/>
                <a:ea typeface="+mj-ea"/>
                <a:cs typeface="+mj-cs"/>
                <a:sym typeface="Helvetica"/>
              </a:defRPr>
            </a:pPr>
            <a:r>
              <a:rPr u="sng"/>
              <a:t>L’esprit de la loi</a:t>
            </a:r>
            <a:r>
              <a:t> : </a:t>
            </a:r>
            <a:r>
              <a:rPr b="1"/>
              <a:t>rendre chaque niveau de négociation autonome</a:t>
            </a:r>
          </a:p>
        </p:txBody>
      </p:sp>
      <p:pic>
        <p:nvPicPr>
          <p:cNvPr id="127" name="image2.png"/>
          <p:cNvPicPr>
            <a:picLocks noChangeAspect="1"/>
          </p:cNvPicPr>
          <p:nvPr/>
        </p:nvPicPr>
        <p:blipFill>
          <a:blip r:embed="rId2">
            <a:extLst/>
          </a:blip>
          <a:stretch>
            <a:fillRect/>
          </a:stretch>
        </p:blipFill>
        <p:spPr>
          <a:xfrm>
            <a:off x="1112185" y="8882308"/>
            <a:ext cx="1310755"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fade thruBlk="1"/>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204"/>
          <p:cNvSpPr/>
          <p:nvPr>
            <p:ph type="title"/>
          </p:nvPr>
        </p:nvSpPr>
        <p:spPr>
          <a:xfrm>
            <a:off x="1270000" y="3225800"/>
            <a:ext cx="10464800" cy="2055714"/>
          </a:xfrm>
          <a:prstGeom prst="rect">
            <a:avLst/>
          </a:prstGeom>
          <a:gradFill>
            <a:gsLst>
              <a:gs pos="0">
                <a:srgbClr val="CE2100"/>
              </a:gs>
              <a:gs pos="100000">
                <a:schemeClr val="accent5">
                  <a:hueOff val="-477027"/>
                  <a:satOff val="5825"/>
                  <a:lumOff val="41095"/>
                </a:schemeClr>
              </a:gs>
            </a:gsLst>
            <a:lin ang="16200000"/>
          </a:gradFill>
          <a:ln w="9525">
            <a:solidFill>
              <a:srgbClr val="C82101"/>
            </a:solidFill>
            <a:round/>
          </a:ln>
          <a:effectLst>
            <a:outerShdw sx="100000" sy="100000" kx="0" ky="0" algn="b" rotWithShape="0" blurRad="38100" dist="25400" dir="5400000">
              <a:srgbClr val="000000">
                <a:alpha val="50000"/>
              </a:srgbClr>
            </a:outerShdw>
          </a:effectLst>
        </p:spPr>
        <p:txBody>
          <a:bodyPr/>
          <a:lstStyle>
            <a:lvl1pPr>
              <a:defRPr sz="4000">
                <a:solidFill>
                  <a:srgbClr val="FFFFFF"/>
                </a:solidFill>
                <a:latin typeface="+mn-lt"/>
                <a:ea typeface="+mn-ea"/>
                <a:cs typeface="+mn-cs"/>
                <a:sym typeface="Helvetica Neue"/>
              </a:defRPr>
            </a:lvl1pPr>
          </a:lstStyle>
          <a:p>
            <a:pPr/>
            <a:r>
              <a:t>La révision des accords</a:t>
            </a:r>
          </a:p>
        </p:txBody>
      </p:sp>
      <p:pic>
        <p:nvPicPr>
          <p:cNvPr id="205" name="image2.png"/>
          <p:cNvPicPr>
            <a:picLocks noChangeAspect="1"/>
          </p:cNvPicPr>
          <p:nvPr/>
        </p:nvPicPr>
        <p:blipFill>
          <a:blip r:embed="rId2">
            <a:extLst/>
          </a:blip>
          <a:stretch>
            <a:fillRect/>
          </a:stretch>
        </p:blipFill>
        <p:spPr>
          <a:xfrm>
            <a:off x="1270000" y="8544107"/>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207"/>
          <p:cNvSpPr/>
          <p:nvPr>
            <p:ph type="title"/>
          </p:nvPr>
        </p:nvSpPr>
        <p:spPr>
          <a:xfrm>
            <a:off x="1270000" y="1816100"/>
            <a:ext cx="10464800" cy="3302000"/>
          </a:xfrm>
          <a:prstGeom prst="rect">
            <a:avLst/>
          </a:prstGeom>
        </p:spPr>
        <p:txBody>
          <a:bodyPr/>
          <a:lstStyle/>
          <a:p>
            <a:pPr algn="just" defTabSz="543305">
              <a:defRPr sz="2790">
                <a:latin typeface="+mj-lt"/>
                <a:ea typeface="+mj-ea"/>
                <a:cs typeface="+mj-cs"/>
                <a:sym typeface="Helvetica"/>
              </a:defRPr>
            </a:pPr>
            <a:r>
              <a:t>Jusqu’à la fin du cycle électoral lors duquel la convention ou l’accord a été conclu : </a:t>
            </a:r>
            <a:r>
              <a:rPr b="1"/>
              <a:t>seuls les syndicats représentatifs signataires ou adhérents </a:t>
            </a:r>
            <a:r>
              <a:t>peuvent engager la procédure de révision.</a:t>
            </a:r>
            <a:endParaRPr>
              <a:solidFill>
                <a:srgbClr val="176FFF"/>
              </a:solidFill>
              <a:latin typeface="Calibri"/>
              <a:ea typeface="Calibri"/>
              <a:cs typeface="Calibri"/>
              <a:sym typeface="Calibri"/>
            </a:endParaRPr>
          </a:p>
          <a:p>
            <a:pPr algn="just" defTabSz="543305">
              <a:defRPr b="1" sz="2790">
                <a:solidFill>
                  <a:srgbClr val="176FFF"/>
                </a:solidFill>
                <a:latin typeface="Calibri"/>
                <a:ea typeface="Calibri"/>
                <a:cs typeface="Calibri"/>
                <a:sym typeface="Calibri"/>
              </a:defRPr>
            </a:pPr>
          </a:p>
          <a:p>
            <a:pPr algn="just" defTabSz="543305">
              <a:defRPr sz="2790">
                <a:latin typeface="+mj-lt"/>
                <a:ea typeface="+mj-ea"/>
                <a:cs typeface="+mj-cs"/>
                <a:sym typeface="Helvetica"/>
              </a:defRPr>
            </a:pPr>
            <a:r>
              <a:t>Après cette période, </a:t>
            </a:r>
            <a:r>
              <a:rPr b="1"/>
              <a:t>tout syndicat représentatif dans le champ d’application de la convention ou de l’accord peut le faire.</a:t>
            </a: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title"/>
          </p:nvPr>
        </p:nvSpPr>
        <p:spPr>
          <a:xfrm>
            <a:off x="1270000" y="3225800"/>
            <a:ext cx="10464800" cy="2186186"/>
          </a:xfrm>
          <a:prstGeom prst="rect">
            <a:avLst/>
          </a:prstGeom>
          <a:gradFill>
            <a:gsLst>
              <a:gs pos="0">
                <a:srgbClr val="CE2100"/>
              </a:gs>
              <a:gs pos="100000">
                <a:schemeClr val="accent5">
                  <a:hueOff val="-477027"/>
                  <a:satOff val="5825"/>
                  <a:lumOff val="41095"/>
                </a:schemeClr>
              </a:gs>
            </a:gsLst>
            <a:lin ang="16200000"/>
          </a:gradFill>
          <a:ln w="9525">
            <a:solidFill>
              <a:srgbClr val="C82101"/>
            </a:solidFill>
            <a:round/>
          </a:ln>
          <a:effectLst>
            <a:outerShdw sx="100000" sy="100000" kx="0" ky="0" algn="b" rotWithShape="0" blurRad="38100" dist="25400" dir="5400000">
              <a:srgbClr val="000000">
                <a:alpha val="50000"/>
              </a:srgbClr>
            </a:outerShdw>
          </a:effectLst>
        </p:spPr>
        <p:txBody>
          <a:bodyPr/>
          <a:lstStyle>
            <a:lvl1pPr>
              <a:defRPr sz="4000">
                <a:solidFill>
                  <a:srgbClr val="FFFFFF"/>
                </a:solidFill>
                <a:latin typeface="+mn-lt"/>
                <a:ea typeface="+mn-ea"/>
                <a:cs typeface="+mn-cs"/>
                <a:sym typeface="Helvetica Neue"/>
              </a:defRPr>
            </a:lvl1pPr>
          </a:lstStyle>
          <a:p>
            <a:pPr/>
            <a:r>
              <a:t>La particularité du transfert d’entreprise</a:t>
            </a:r>
          </a:p>
        </p:txBody>
      </p:sp>
      <p:pic>
        <p:nvPicPr>
          <p:cNvPr id="210" name="image2.png"/>
          <p:cNvPicPr>
            <a:picLocks noChangeAspect="1"/>
          </p:cNvPicPr>
          <p:nvPr/>
        </p:nvPicPr>
        <p:blipFill>
          <a:blip r:embed="rId2">
            <a:extLst/>
          </a:blip>
          <a:stretch>
            <a:fillRect/>
          </a:stretch>
        </p:blipFill>
        <p:spPr>
          <a:xfrm>
            <a:off x="1270000" y="8619263"/>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ph type="title"/>
          </p:nvPr>
        </p:nvSpPr>
        <p:spPr>
          <a:xfrm>
            <a:off x="1270000" y="2222500"/>
            <a:ext cx="10464800" cy="4832301"/>
          </a:xfrm>
          <a:prstGeom prst="rect">
            <a:avLst/>
          </a:prstGeom>
        </p:spPr>
        <p:txBody>
          <a:bodyPr/>
          <a:lstStyle/>
          <a:p>
            <a:pPr indent="273098" algn="just" defTabSz="658368">
              <a:lnSpc>
                <a:spcPct val="110000"/>
              </a:lnSpc>
              <a:spcBef>
                <a:spcPts val="200"/>
              </a:spcBef>
              <a:tabLst>
                <a:tab pos="254000" algn="l"/>
                <a:tab pos="711200" algn="l"/>
                <a:tab pos="1168400" algn="l"/>
                <a:tab pos="1638300" algn="l"/>
                <a:tab pos="2095500" algn="l"/>
                <a:tab pos="2552700" algn="l"/>
                <a:tab pos="3022600" algn="l"/>
                <a:tab pos="3479800" algn="l"/>
                <a:tab pos="3924300" algn="l"/>
                <a:tab pos="4406900" algn="l"/>
                <a:tab pos="4851400" algn="l"/>
                <a:tab pos="5321300" algn="l"/>
                <a:tab pos="5778500" algn="l"/>
                <a:tab pos="6235700" algn="l"/>
                <a:tab pos="6692900" algn="l"/>
                <a:tab pos="7150100" algn="l"/>
                <a:tab pos="7607300" algn="l"/>
                <a:tab pos="8077200" algn="l"/>
                <a:tab pos="8534400" algn="l"/>
                <a:tab pos="9004300" algn="l"/>
                <a:tab pos="9461500" algn="l"/>
                <a:tab pos="9626600" algn="l"/>
                <a:tab pos="10363200" algn="l"/>
              </a:tabLst>
              <a:defRPr sz="2592">
                <a:latin typeface="+mj-lt"/>
                <a:ea typeface="+mj-ea"/>
                <a:cs typeface="+mj-cs"/>
                <a:sym typeface="Helvetica"/>
              </a:defRPr>
            </a:pPr>
            <a:r>
              <a:rPr u="sng"/>
              <a:t>En cas de transfert d’entreprise, deux nouveaux accords possibles</a:t>
            </a:r>
            <a:r>
              <a:t> :</a:t>
            </a:r>
          </a:p>
          <a:p>
            <a:pPr indent="273098" algn="just" defTabSz="658368">
              <a:lnSpc>
                <a:spcPct val="110000"/>
              </a:lnSpc>
              <a:spcBef>
                <a:spcPts val="200"/>
              </a:spcBef>
              <a:tabLst>
                <a:tab pos="254000" algn="l"/>
                <a:tab pos="711200" algn="l"/>
                <a:tab pos="1168400" algn="l"/>
                <a:tab pos="1638300" algn="l"/>
                <a:tab pos="2095500" algn="l"/>
                <a:tab pos="2552700" algn="l"/>
                <a:tab pos="3022600" algn="l"/>
                <a:tab pos="3479800" algn="l"/>
                <a:tab pos="3924300" algn="l"/>
                <a:tab pos="4406900" algn="l"/>
                <a:tab pos="4851400" algn="l"/>
                <a:tab pos="5321300" algn="l"/>
                <a:tab pos="5778500" algn="l"/>
                <a:tab pos="6235700" algn="l"/>
                <a:tab pos="6692900" algn="l"/>
                <a:tab pos="7150100" algn="l"/>
                <a:tab pos="7607300" algn="l"/>
                <a:tab pos="8077200" algn="l"/>
                <a:tab pos="8534400" algn="l"/>
                <a:tab pos="9004300" algn="l"/>
                <a:tab pos="9461500" algn="l"/>
                <a:tab pos="9626600" algn="l"/>
                <a:tab pos="10363200" algn="l"/>
              </a:tabLst>
              <a:defRPr sz="2592">
                <a:latin typeface="+mj-lt"/>
                <a:ea typeface="+mj-ea"/>
                <a:cs typeface="+mj-cs"/>
                <a:sym typeface="Helvetica"/>
              </a:defRPr>
            </a:pPr>
            <a:endParaRPr b="1">
              <a:solidFill>
                <a:srgbClr val="FFFFFF"/>
              </a:solidFill>
            </a:endParaRPr>
          </a:p>
          <a:p>
            <a:pPr marL="192024" algn="just" defTabSz="658368">
              <a:lnSpc>
                <a:spcPct val="110000"/>
              </a:lnSpc>
              <a:spcBef>
                <a:spcPts val="200"/>
              </a:spcBef>
              <a:buClr>
                <a:srgbClr val="FF0000"/>
              </a:buClr>
              <a:buSzPct val="100000"/>
              <a:buFont typeface="Wingdings"/>
              <a:tabLst>
                <a:tab pos="254000" algn="l"/>
                <a:tab pos="711200" algn="l"/>
                <a:tab pos="1168400" algn="l"/>
                <a:tab pos="1638300" algn="l"/>
                <a:tab pos="2095500" algn="l"/>
                <a:tab pos="2552700" algn="l"/>
                <a:tab pos="3022600" algn="l"/>
                <a:tab pos="3479800" algn="l"/>
                <a:tab pos="3924300" algn="l"/>
                <a:tab pos="4406900" algn="l"/>
                <a:tab pos="4851400" algn="l"/>
                <a:tab pos="5321300" algn="l"/>
                <a:tab pos="5778500" algn="l"/>
                <a:tab pos="6235700" algn="l"/>
                <a:tab pos="6692900" algn="l"/>
                <a:tab pos="7150100" algn="l"/>
                <a:tab pos="7607300" algn="l"/>
                <a:tab pos="8077200" algn="l"/>
                <a:tab pos="8534400" algn="l"/>
                <a:tab pos="9004300" algn="l"/>
                <a:tab pos="9461500" algn="l"/>
                <a:tab pos="9626600" algn="l"/>
                <a:tab pos="10363200" algn="l"/>
              </a:tabLst>
              <a:defRPr sz="2592">
                <a:latin typeface="+mj-lt"/>
                <a:ea typeface="+mj-ea"/>
                <a:cs typeface="+mj-cs"/>
                <a:sym typeface="Helvetica"/>
              </a:defRPr>
            </a:pPr>
            <a:r>
              <a:rPr b="1">
                <a:solidFill>
                  <a:srgbClr val="FFFFFF"/>
                </a:solidFill>
              </a:rPr>
              <a:t> </a:t>
            </a:r>
            <a:r>
              <a:t>Un accord applicable aux seuls salariés transférés afin d’assurer la transition avec l’entreprise d’accueil d’une durée maximale de 3 ans</a:t>
            </a:r>
            <a:endParaRPr>
              <a:solidFill>
                <a:srgbClr val="FFFFFF"/>
              </a:solidFill>
            </a:endParaRPr>
          </a:p>
          <a:p>
            <a:pPr indent="273098" algn="just" defTabSz="658368">
              <a:lnSpc>
                <a:spcPct val="110000"/>
              </a:lnSpc>
              <a:spcBef>
                <a:spcPts val="300"/>
              </a:spcBef>
              <a:tabLst>
                <a:tab pos="254000" algn="l"/>
                <a:tab pos="711200" algn="l"/>
                <a:tab pos="1168400" algn="l"/>
                <a:tab pos="1638300" algn="l"/>
                <a:tab pos="2095500" algn="l"/>
                <a:tab pos="2552700" algn="l"/>
                <a:tab pos="3022600" algn="l"/>
                <a:tab pos="3479800" algn="l"/>
                <a:tab pos="3924300" algn="l"/>
                <a:tab pos="4406900" algn="l"/>
                <a:tab pos="4851400" algn="l"/>
                <a:tab pos="5321300" algn="l"/>
                <a:tab pos="5778500" algn="l"/>
                <a:tab pos="6235700" algn="l"/>
                <a:tab pos="6692900" algn="l"/>
                <a:tab pos="7150100" algn="l"/>
                <a:tab pos="7607300" algn="l"/>
                <a:tab pos="8077200" algn="l"/>
                <a:tab pos="8534400" algn="l"/>
                <a:tab pos="9004300" algn="l"/>
                <a:tab pos="9461500" algn="l"/>
                <a:tab pos="9626600" algn="l"/>
                <a:tab pos="10363200" algn="l"/>
              </a:tabLst>
              <a:defRPr sz="2592">
                <a:solidFill>
                  <a:srgbClr val="FFFFFF"/>
                </a:solidFill>
                <a:latin typeface="+mj-lt"/>
                <a:ea typeface="+mj-ea"/>
                <a:cs typeface="+mj-cs"/>
                <a:sym typeface="Helvetica"/>
              </a:defRPr>
            </a:pPr>
          </a:p>
          <a:p>
            <a:pPr marL="192024" algn="just" defTabSz="658368">
              <a:lnSpc>
                <a:spcPct val="110000"/>
              </a:lnSpc>
              <a:spcBef>
                <a:spcPts val="200"/>
              </a:spcBef>
              <a:buClr>
                <a:srgbClr val="FF0000"/>
              </a:buClr>
              <a:buSzPct val="100000"/>
              <a:buFont typeface="Wingdings"/>
              <a:tabLst>
                <a:tab pos="254000" algn="l"/>
                <a:tab pos="711200" algn="l"/>
                <a:tab pos="1168400" algn="l"/>
                <a:tab pos="1638300" algn="l"/>
                <a:tab pos="2095500" algn="l"/>
                <a:tab pos="2552700" algn="l"/>
                <a:tab pos="3022600" algn="l"/>
                <a:tab pos="3479800" algn="l"/>
                <a:tab pos="3924300" algn="l"/>
                <a:tab pos="4406900" algn="l"/>
                <a:tab pos="4851400" algn="l"/>
                <a:tab pos="5321300" algn="l"/>
                <a:tab pos="5778500" algn="l"/>
                <a:tab pos="6235700" algn="l"/>
                <a:tab pos="6692900" algn="l"/>
                <a:tab pos="7150100" algn="l"/>
                <a:tab pos="7607300" algn="l"/>
                <a:tab pos="8077200" algn="l"/>
                <a:tab pos="8534400" algn="l"/>
                <a:tab pos="9004300" algn="l"/>
                <a:tab pos="9461500" algn="l"/>
                <a:tab pos="9626600" algn="l"/>
                <a:tab pos="10363200" algn="l"/>
              </a:tabLst>
              <a:defRPr sz="2592">
                <a:latin typeface="+mj-lt"/>
                <a:ea typeface="+mj-ea"/>
                <a:cs typeface="+mj-cs"/>
                <a:sym typeface="Helvetica"/>
              </a:defRPr>
            </a:pPr>
            <a:r>
              <a:rPr>
                <a:solidFill>
                  <a:srgbClr val="FFFFFF"/>
                </a:solidFill>
              </a:rPr>
              <a:t> </a:t>
            </a:r>
            <a:r>
              <a:t>Un accord d’adaptation couvrant l’ensemble des salariés impactés par une opération de restructuration ou de réorganisation et révisant ou se substituant aux dispositions conventionnelles applicables dans les différentes entreprises concernées</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Shape 214"/>
          <p:cNvSpPr/>
          <p:nvPr>
            <p:ph type="title"/>
          </p:nvPr>
        </p:nvSpPr>
        <p:spPr>
          <a:prstGeom prst="rect">
            <a:avLst/>
          </a:prstGeom>
        </p:spPr>
        <p:txBody>
          <a:bodyPr/>
          <a:lstStyle/>
          <a:p>
            <a:pPr marL="194176" indent="-188382" algn="just" defTabSz="667512">
              <a:lnSpc>
                <a:spcPct val="110000"/>
              </a:lnSpc>
              <a:spcBef>
                <a:spcPts val="200"/>
              </a:spcBef>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628">
                <a:latin typeface="+mj-lt"/>
                <a:ea typeface="+mj-ea"/>
                <a:cs typeface="+mj-cs"/>
                <a:sym typeface="Helvetica"/>
              </a:defRPr>
            </a:pPr>
            <a:r>
              <a:t>La négociation de </a:t>
            </a:r>
            <a:r>
              <a:rPr>
                <a:solidFill>
                  <a:srgbClr val="FF2A10"/>
                </a:solidFill>
              </a:rPr>
              <a:t>l’accord de substitution</a:t>
            </a:r>
            <a:r>
              <a:t> peut être </a:t>
            </a:r>
            <a:r>
              <a:rPr b="1"/>
              <a:t>anticipée :</a:t>
            </a:r>
            <a:endParaRPr b="1">
              <a:solidFill>
                <a:srgbClr val="FFFFFF"/>
              </a:solidFill>
            </a:endParaRPr>
          </a:p>
          <a:p>
            <a:pPr marL="194176" indent="-188382" algn="just" defTabSz="667512">
              <a:lnSpc>
                <a:spcPct val="110000"/>
              </a:lnSpc>
              <a:spcBef>
                <a:spcPts val="300"/>
              </a:spcBef>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b="1" sz="2628">
                <a:solidFill>
                  <a:srgbClr val="FFFFFF"/>
                </a:solidFill>
                <a:latin typeface="+mj-lt"/>
                <a:ea typeface="+mj-ea"/>
                <a:cs typeface="+mj-cs"/>
                <a:sym typeface="Helvetica"/>
              </a:defRPr>
            </a:pPr>
          </a:p>
          <a:p>
            <a:pPr marL="284645" indent="-278850" algn="just" defTabSz="667512">
              <a:lnSpc>
                <a:spcPct val="110000"/>
              </a:lnSpc>
              <a:spcBef>
                <a:spcPts val="200"/>
              </a:spcBef>
              <a:buClr>
                <a:srgbClr val="000000"/>
              </a:buClr>
              <a:buSzPct val="100000"/>
              <a:buFont typeface="Wingdings"/>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628">
                <a:latin typeface="+mj-lt"/>
                <a:ea typeface="+mj-ea"/>
                <a:cs typeface="+mj-cs"/>
                <a:sym typeface="Helvetica"/>
              </a:defRPr>
            </a:pPr>
            <a:r>
              <a:rPr b="1">
                <a:solidFill>
                  <a:srgbClr val="FFFFFF"/>
                </a:solidFill>
              </a:rPr>
              <a:t> </a:t>
            </a:r>
            <a:r>
              <a:t>Il n’est plus nécessaire d’attendre la fin du préavis et donc la date à laquelle la dénonciation prend effet pour négocier l’accord de substitution. </a:t>
            </a:r>
            <a:endParaRPr>
              <a:solidFill>
                <a:srgbClr val="FFFFFF"/>
              </a:solidFill>
            </a:endParaRPr>
          </a:p>
          <a:p>
            <a:pPr marL="194176" indent="-188382" algn="just" defTabSz="667512">
              <a:lnSpc>
                <a:spcPct val="110000"/>
              </a:lnSpc>
              <a:spcBef>
                <a:spcPts val="300"/>
              </a:spcBef>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628">
                <a:solidFill>
                  <a:srgbClr val="FFFFFF"/>
                </a:solidFill>
                <a:latin typeface="+mj-lt"/>
                <a:ea typeface="+mj-ea"/>
                <a:cs typeface="+mj-cs"/>
                <a:sym typeface="Helvetica"/>
              </a:defRPr>
            </a:pPr>
          </a:p>
          <a:p>
            <a:pPr marL="284645" indent="-278850" algn="just" defTabSz="667512">
              <a:lnSpc>
                <a:spcPct val="110000"/>
              </a:lnSpc>
              <a:spcBef>
                <a:spcPts val="200"/>
              </a:spcBef>
              <a:buClr>
                <a:srgbClr val="000000"/>
              </a:buClr>
              <a:buSzPct val="100000"/>
              <a:buFont typeface="Wingdings"/>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628">
                <a:latin typeface="+mj-lt"/>
                <a:ea typeface="+mj-ea"/>
                <a:cs typeface="+mj-cs"/>
                <a:sym typeface="Helvetica"/>
              </a:defRPr>
            </a:pPr>
            <a:r>
              <a:rPr>
                <a:solidFill>
                  <a:srgbClr val="FFFFFF"/>
                </a:solidFill>
              </a:rPr>
              <a:t> </a:t>
            </a:r>
            <a:r>
              <a:t>Un accord peut être conclu avant la fin du préavis.</a:t>
            </a: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Shape 216"/>
          <p:cNvSpPr/>
          <p:nvPr>
            <p:ph type="title"/>
          </p:nvPr>
        </p:nvSpPr>
        <p:spPr>
          <a:xfrm>
            <a:off x="1270000" y="1917700"/>
            <a:ext cx="10464800" cy="3302000"/>
          </a:xfrm>
          <a:prstGeom prst="rect">
            <a:avLst/>
          </a:prstGeom>
        </p:spPr>
        <p:txBody>
          <a:bodyPr/>
          <a:lstStyle/>
          <a:p>
            <a:pPr defTabSz="426466">
              <a:tabLst>
                <a:tab pos="444500" algn="l"/>
                <a:tab pos="914400" algn="l"/>
                <a:tab pos="1384300" algn="l"/>
                <a:tab pos="1854200" algn="l"/>
                <a:tab pos="2311400" algn="l"/>
                <a:tab pos="2781300" algn="l"/>
                <a:tab pos="3251200" algn="l"/>
                <a:tab pos="3708400" algn="l"/>
                <a:tab pos="4178300" algn="l"/>
                <a:tab pos="4648200" algn="l"/>
                <a:tab pos="5118100" algn="l"/>
                <a:tab pos="5588000" algn="l"/>
                <a:tab pos="6032500" algn="l"/>
                <a:tab pos="6515100" algn="l"/>
                <a:tab pos="6972300" algn="l"/>
                <a:tab pos="7442200" algn="l"/>
                <a:tab pos="7912100" algn="l"/>
                <a:tab pos="8369300" algn="l"/>
                <a:tab pos="8851900" algn="l"/>
                <a:tab pos="9309100" algn="l"/>
                <a:tab pos="9753600" algn="l"/>
              </a:tabLst>
              <a:defRPr b="1" sz="2628">
                <a:solidFill>
                  <a:srgbClr val="FF2F14"/>
                </a:solidFill>
                <a:latin typeface="+mj-lt"/>
                <a:ea typeface="+mj-ea"/>
                <a:cs typeface="+mj-cs"/>
                <a:sym typeface="Helvetica"/>
              </a:defRPr>
            </a:pPr>
            <a:r>
              <a:t>La conservation des avantages individuels acquis</a:t>
            </a:r>
          </a:p>
          <a:p>
            <a:pPr defTabSz="426466">
              <a:tabLst>
                <a:tab pos="444500" algn="l"/>
                <a:tab pos="914400" algn="l"/>
                <a:tab pos="1384300" algn="l"/>
                <a:tab pos="1854200" algn="l"/>
                <a:tab pos="2311400" algn="l"/>
                <a:tab pos="2781300" algn="l"/>
                <a:tab pos="3251200" algn="l"/>
                <a:tab pos="3708400" algn="l"/>
                <a:tab pos="4178300" algn="l"/>
                <a:tab pos="4648200" algn="l"/>
                <a:tab pos="5118100" algn="l"/>
                <a:tab pos="5588000" algn="l"/>
                <a:tab pos="6032500" algn="l"/>
                <a:tab pos="6515100" algn="l"/>
                <a:tab pos="6972300" algn="l"/>
                <a:tab pos="7442200" algn="l"/>
                <a:tab pos="7912100" algn="l"/>
                <a:tab pos="8369300" algn="l"/>
                <a:tab pos="8851900" algn="l"/>
                <a:tab pos="9309100" algn="l"/>
                <a:tab pos="9753600" algn="l"/>
              </a:tabLst>
              <a:defRPr b="1" sz="2628">
                <a:solidFill>
                  <a:srgbClr val="FF2F14"/>
                </a:solidFill>
                <a:latin typeface="+mj-lt"/>
                <a:ea typeface="+mj-ea"/>
                <a:cs typeface="+mj-cs"/>
                <a:sym typeface="Helvetica"/>
              </a:defRPr>
            </a:pPr>
          </a:p>
          <a:p>
            <a:pPr algn="just" defTabSz="426466">
              <a:tabLst>
                <a:tab pos="444500" algn="l"/>
                <a:tab pos="914400" algn="l"/>
                <a:tab pos="1384300" algn="l"/>
                <a:tab pos="1854200" algn="l"/>
                <a:tab pos="2311400" algn="l"/>
                <a:tab pos="2781300" algn="l"/>
                <a:tab pos="3251200" algn="l"/>
                <a:tab pos="3708400" algn="l"/>
                <a:tab pos="4178300" algn="l"/>
                <a:tab pos="4648200" algn="l"/>
                <a:tab pos="5118100" algn="l"/>
                <a:tab pos="5588000" algn="l"/>
                <a:tab pos="6032500" algn="l"/>
                <a:tab pos="6515100" algn="l"/>
                <a:tab pos="6972300" algn="l"/>
                <a:tab pos="7442200" algn="l"/>
                <a:tab pos="7912100" algn="l"/>
                <a:tab pos="8369300" algn="l"/>
                <a:tab pos="8851900" algn="l"/>
                <a:tab pos="9309100" algn="l"/>
                <a:tab pos="9753600" algn="l"/>
              </a:tabLst>
              <a:defRPr sz="2628">
                <a:latin typeface="+mj-lt"/>
                <a:ea typeface="+mj-ea"/>
                <a:cs typeface="+mj-cs"/>
                <a:sym typeface="Helvetica"/>
              </a:defRPr>
            </a:pPr>
            <a:r>
              <a:t>En l’absence de convention ou d’accord de remplacement conclu dans un délai d'un an à compter  de l’expiration du préavis de dénonciation d'une convention ou d'un accord collectif, </a:t>
            </a:r>
            <a:r>
              <a:rPr b="1"/>
              <a:t>seule la rémunération antérieure est maintenue. Les salariés ne conservent plus les avantages individuels acquis (</a:t>
            </a:r>
            <a:r>
              <a:rPr b="1" i="1"/>
              <a:t>exemple en matière de jours de congés</a:t>
            </a:r>
            <a:r>
              <a:rPr b="1"/>
              <a:t>).</a:t>
            </a: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8" name="Shape 218"/>
          <p:cNvSpPr/>
          <p:nvPr>
            <p:ph type="title"/>
          </p:nvPr>
        </p:nvSpPr>
        <p:spPr>
          <a:xfrm>
            <a:off x="1270000" y="3225800"/>
            <a:ext cx="10464800" cy="2180084"/>
          </a:xfrm>
          <a:prstGeom prst="rect">
            <a:avLst/>
          </a:prstGeom>
          <a:gradFill>
            <a:gsLst>
              <a:gs pos="0">
                <a:srgbClr val="CE2100"/>
              </a:gs>
              <a:gs pos="100000">
                <a:schemeClr val="accent5">
                  <a:hueOff val="-477027"/>
                  <a:satOff val="5825"/>
                  <a:lumOff val="41095"/>
                </a:schemeClr>
              </a:gs>
            </a:gsLst>
            <a:lin ang="16200000"/>
          </a:gradFill>
          <a:ln w="9525">
            <a:solidFill>
              <a:srgbClr val="C82101"/>
            </a:solidFill>
            <a:round/>
          </a:ln>
          <a:effectLst>
            <a:outerShdw sx="100000" sy="100000" kx="0" ky="0" algn="b" rotWithShape="0" blurRad="38100" dist="25400" dir="5400000">
              <a:srgbClr val="000000">
                <a:alpha val="50000"/>
              </a:srgbClr>
            </a:outerShdw>
          </a:effectLst>
        </p:spPr>
        <p:txBody>
          <a:bodyPr/>
          <a:lstStyle>
            <a:lvl1pPr>
              <a:defRPr sz="4000">
                <a:solidFill>
                  <a:srgbClr val="FFFFFF"/>
                </a:solidFill>
                <a:latin typeface="+mn-lt"/>
                <a:ea typeface="+mn-ea"/>
                <a:cs typeface="+mn-cs"/>
                <a:sym typeface="Helvetica Neue"/>
              </a:defRPr>
            </a:lvl1pPr>
          </a:lstStyle>
          <a:p>
            <a:pPr/>
            <a:r>
              <a:t>La Loi Travail c’est aussi…..</a:t>
            </a:r>
          </a:p>
        </p:txBody>
      </p:sp>
      <p:pic>
        <p:nvPicPr>
          <p:cNvPr id="219" name="image2.png"/>
          <p:cNvPicPr>
            <a:picLocks noChangeAspect="1"/>
          </p:cNvPicPr>
          <p:nvPr/>
        </p:nvPicPr>
        <p:blipFill>
          <a:blip r:embed="rId2">
            <a:extLst/>
          </a:blip>
          <a:stretch>
            <a:fillRect/>
          </a:stretch>
        </p:blipFill>
        <p:spPr>
          <a:xfrm>
            <a:off x="1270000" y="8418847"/>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Shape 221"/>
          <p:cNvSpPr/>
          <p:nvPr/>
        </p:nvSpPr>
        <p:spPr>
          <a:xfrm>
            <a:off x="1376676" y="94548"/>
            <a:ext cx="9701115" cy="119772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a:solidFill>
              <a:srgbClr val="DE670B"/>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lvl1pPr>
              <a:defRPr>
                <a:latin typeface="+mj-lt"/>
                <a:ea typeface="+mj-ea"/>
                <a:cs typeface="+mj-cs"/>
                <a:sym typeface="Helvetica"/>
              </a:defRPr>
            </a:lvl1pPr>
          </a:lstStyle>
          <a:p>
            <a:pPr/>
            <a:r>
              <a:t>….un nouvelle définition du licenciement économique</a:t>
            </a:r>
          </a:p>
        </p:txBody>
      </p:sp>
      <p:sp>
        <p:nvSpPr>
          <p:cNvPr id="222" name="Shape 222"/>
          <p:cNvSpPr/>
          <p:nvPr/>
        </p:nvSpPr>
        <p:spPr>
          <a:xfrm>
            <a:off x="260768" y="1803429"/>
            <a:ext cx="11084570" cy="1416795"/>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lvl="1" indent="517027" algn="just">
              <a:tabLst>
                <a:tab pos="749300" algn="l"/>
                <a:tab pos="1384300" algn="l"/>
                <a:tab pos="2032000" algn="l"/>
                <a:tab pos="2667000" algn="l"/>
                <a:tab pos="3314700" algn="l"/>
                <a:tab pos="3949700" algn="l"/>
                <a:tab pos="4584700" algn="l"/>
                <a:tab pos="5232400" algn="l"/>
                <a:tab pos="5867400" algn="l"/>
                <a:tab pos="6502400" algn="l"/>
                <a:tab pos="7150100" algn="l"/>
                <a:tab pos="7772400" algn="l"/>
                <a:tab pos="8432800" algn="l"/>
                <a:tab pos="9055100" algn="l"/>
                <a:tab pos="9690100" algn="l"/>
                <a:tab pos="10337800" algn="l"/>
                <a:tab pos="10972800" algn="l"/>
                <a:tab pos="11607800" algn="l"/>
                <a:tab pos="12255500" algn="l"/>
                <a:tab pos="12890500" algn="l"/>
                <a:tab pos="13538200" algn="l"/>
                <a:tab pos="14401800" algn="l"/>
              </a:tabLst>
              <a:defRPr sz="2200">
                <a:latin typeface="+mj-lt"/>
                <a:ea typeface="+mj-ea"/>
                <a:cs typeface="+mj-cs"/>
                <a:sym typeface="Helvetica"/>
              </a:defRPr>
            </a:pPr>
            <a:r>
              <a:t>Inscription dans le code du Travail (L 1233-3 du code du travail) de deux nouveaux motifs :</a:t>
            </a:r>
          </a:p>
          <a:p>
            <a:pPr marL="697500" indent="-180471" algn="just">
              <a:buSzPct val="100000"/>
              <a:buChar char="-"/>
              <a:tabLst>
                <a:tab pos="749300" algn="l"/>
                <a:tab pos="1384300" algn="l"/>
                <a:tab pos="2032000" algn="l"/>
                <a:tab pos="2667000" algn="l"/>
                <a:tab pos="3314700" algn="l"/>
                <a:tab pos="3949700" algn="l"/>
                <a:tab pos="4584700" algn="l"/>
                <a:tab pos="5232400" algn="l"/>
                <a:tab pos="5867400" algn="l"/>
                <a:tab pos="6502400" algn="l"/>
                <a:tab pos="7150100" algn="l"/>
                <a:tab pos="7772400" algn="l"/>
                <a:tab pos="8432800" algn="l"/>
                <a:tab pos="9055100" algn="l"/>
                <a:tab pos="9690100" algn="l"/>
                <a:tab pos="10337800" algn="l"/>
                <a:tab pos="10972800" algn="l"/>
                <a:tab pos="11607800" algn="l"/>
                <a:tab pos="12255500" algn="l"/>
                <a:tab pos="12890500" algn="l"/>
                <a:tab pos="13538200" algn="l"/>
                <a:tab pos="14401800" algn="l"/>
              </a:tabLst>
              <a:defRPr sz="2200">
                <a:latin typeface="+mj-lt"/>
                <a:ea typeface="+mj-ea"/>
                <a:cs typeface="+mj-cs"/>
                <a:sym typeface="Helvetica"/>
              </a:defRPr>
            </a:pPr>
            <a:r>
              <a:t>La réorganisation de l’entreprise nécessaire à la </a:t>
            </a:r>
            <a:r>
              <a:rPr>
                <a:solidFill>
                  <a:srgbClr val="FA2C08"/>
                </a:solidFill>
              </a:rPr>
              <a:t>sauvegarde de sa compétitivité,</a:t>
            </a:r>
          </a:p>
          <a:p>
            <a:pPr marL="697500" indent="-180471" algn="just">
              <a:buSzPct val="100000"/>
              <a:buChar char="-"/>
              <a:tabLst>
                <a:tab pos="749300" algn="l"/>
                <a:tab pos="1384300" algn="l"/>
                <a:tab pos="2032000" algn="l"/>
                <a:tab pos="2667000" algn="l"/>
                <a:tab pos="3314700" algn="l"/>
                <a:tab pos="3949700" algn="l"/>
                <a:tab pos="4584700" algn="l"/>
                <a:tab pos="5232400" algn="l"/>
                <a:tab pos="5867400" algn="l"/>
                <a:tab pos="6502400" algn="l"/>
                <a:tab pos="7150100" algn="l"/>
                <a:tab pos="7772400" algn="l"/>
                <a:tab pos="8432800" algn="l"/>
                <a:tab pos="9055100" algn="l"/>
                <a:tab pos="9690100" algn="l"/>
                <a:tab pos="10337800" algn="l"/>
                <a:tab pos="10972800" algn="l"/>
                <a:tab pos="11607800" algn="l"/>
                <a:tab pos="12255500" algn="l"/>
                <a:tab pos="12890500" algn="l"/>
                <a:tab pos="13538200" algn="l"/>
                <a:tab pos="14401800" algn="l"/>
              </a:tabLst>
              <a:defRPr sz="2200">
                <a:latin typeface="+mj-lt"/>
                <a:ea typeface="+mj-ea"/>
                <a:cs typeface="+mj-cs"/>
                <a:sym typeface="Helvetica"/>
              </a:defRPr>
            </a:pPr>
            <a:r>
              <a:t>La </a:t>
            </a:r>
            <a:r>
              <a:rPr>
                <a:solidFill>
                  <a:srgbClr val="FC4A2E"/>
                </a:solidFill>
              </a:rPr>
              <a:t>cessation d’activité </a:t>
            </a:r>
            <a:r>
              <a:t>de l’entreprise</a:t>
            </a:r>
          </a:p>
        </p:txBody>
      </p:sp>
      <p:sp>
        <p:nvSpPr>
          <p:cNvPr id="223" name="Shape 223"/>
          <p:cNvSpPr/>
          <p:nvPr/>
        </p:nvSpPr>
        <p:spPr>
          <a:xfrm>
            <a:off x="145625" y="3307781"/>
            <a:ext cx="11314856" cy="5379195"/>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indent="517027" algn="just">
              <a:tabLst>
                <a:tab pos="876300" algn="l"/>
                <a:tab pos="1511300" algn="l"/>
                <a:tab pos="2159000" algn="l"/>
                <a:tab pos="2794000" algn="l"/>
                <a:tab pos="3441700" algn="l"/>
                <a:tab pos="4076700" algn="l"/>
                <a:tab pos="4711700" algn="l"/>
                <a:tab pos="5359400" algn="l"/>
                <a:tab pos="5994400" algn="l"/>
                <a:tab pos="6616700" algn="l"/>
                <a:tab pos="7277100" algn="l"/>
                <a:tab pos="7899400" algn="l"/>
                <a:tab pos="8559800" algn="l"/>
                <a:tab pos="9182100" algn="l"/>
                <a:tab pos="9817100" algn="l"/>
                <a:tab pos="10464800" algn="l"/>
                <a:tab pos="11099800" algn="l"/>
                <a:tab pos="11734800" algn="l"/>
                <a:tab pos="12382500" algn="l"/>
                <a:tab pos="13017500" algn="l"/>
                <a:tab pos="13665200" algn="l"/>
                <a:tab pos="14401800" algn="l"/>
              </a:tabLst>
              <a:defRPr sz="2200" u="sng">
                <a:latin typeface="+mj-lt"/>
                <a:ea typeface="+mj-ea"/>
                <a:cs typeface="+mj-cs"/>
                <a:sym typeface="Helvetica"/>
              </a:defRPr>
            </a:pPr>
            <a:r>
              <a:t>Ces critères viennent en plus de ceux existants déjà, à savoir :</a:t>
            </a:r>
          </a:p>
          <a:p>
            <a:pPr marL="730245" indent="-366709" algn="just">
              <a:buClr>
                <a:srgbClr val="000000"/>
              </a:buClr>
              <a:buSzPct val="100000"/>
              <a:buFont typeface="Arial"/>
              <a:buChar char="•"/>
              <a:tabLst>
                <a:tab pos="876300" algn="l"/>
                <a:tab pos="1511300" algn="l"/>
                <a:tab pos="2159000" algn="l"/>
                <a:tab pos="2794000" algn="l"/>
                <a:tab pos="3441700" algn="l"/>
                <a:tab pos="4076700" algn="l"/>
                <a:tab pos="4711700" algn="l"/>
                <a:tab pos="5359400" algn="l"/>
                <a:tab pos="5994400" algn="l"/>
                <a:tab pos="6616700" algn="l"/>
                <a:tab pos="7277100" algn="l"/>
                <a:tab pos="7899400" algn="l"/>
                <a:tab pos="8559800" algn="l"/>
                <a:tab pos="9182100" algn="l"/>
                <a:tab pos="9817100" algn="l"/>
                <a:tab pos="10464800" algn="l"/>
                <a:tab pos="11099800" algn="l"/>
                <a:tab pos="11734800" algn="l"/>
                <a:tab pos="12382500" algn="l"/>
                <a:tab pos="13017500" algn="l"/>
                <a:tab pos="13665200" algn="l"/>
                <a:tab pos="14401800" algn="l"/>
              </a:tabLst>
              <a:defRPr sz="2200">
                <a:latin typeface="+mj-lt"/>
                <a:ea typeface="+mj-ea"/>
                <a:cs typeface="+mj-cs"/>
                <a:sym typeface="Helvetica"/>
              </a:defRPr>
            </a:pPr>
            <a:r>
              <a:t>Des difficultés économiques </a:t>
            </a:r>
          </a:p>
          <a:p>
            <a:pPr marL="730245" indent="-366709" algn="just">
              <a:buClr>
                <a:srgbClr val="000000"/>
              </a:buClr>
              <a:buSzPct val="100000"/>
              <a:buFont typeface="Arial"/>
              <a:buChar char="•"/>
              <a:tabLst>
                <a:tab pos="876300" algn="l"/>
                <a:tab pos="1511300" algn="l"/>
                <a:tab pos="2159000" algn="l"/>
                <a:tab pos="2794000" algn="l"/>
                <a:tab pos="3441700" algn="l"/>
                <a:tab pos="4076700" algn="l"/>
                <a:tab pos="4711700" algn="l"/>
                <a:tab pos="5359400" algn="l"/>
                <a:tab pos="5994400" algn="l"/>
                <a:tab pos="6616700" algn="l"/>
                <a:tab pos="7277100" algn="l"/>
                <a:tab pos="7899400" algn="l"/>
                <a:tab pos="8559800" algn="l"/>
                <a:tab pos="9182100" algn="l"/>
                <a:tab pos="9817100" algn="l"/>
                <a:tab pos="10464800" algn="l"/>
                <a:tab pos="11099800" algn="l"/>
                <a:tab pos="11734800" algn="l"/>
                <a:tab pos="12382500" algn="l"/>
                <a:tab pos="13017500" algn="l"/>
                <a:tab pos="13665200" algn="l"/>
                <a:tab pos="14401800" algn="l"/>
              </a:tabLst>
              <a:defRPr sz="2200">
                <a:latin typeface="+mj-lt"/>
                <a:ea typeface="+mj-ea"/>
                <a:cs typeface="+mj-cs"/>
                <a:sym typeface="Helvetica"/>
              </a:defRPr>
            </a:pPr>
            <a:r>
              <a:t>Des mutations technologiques </a:t>
            </a:r>
          </a:p>
          <a:p>
            <a:pPr algn="just">
              <a:tabLst>
                <a:tab pos="876300" algn="l"/>
                <a:tab pos="1511300" algn="l"/>
                <a:tab pos="2159000" algn="l"/>
                <a:tab pos="2794000" algn="l"/>
                <a:tab pos="3441700" algn="l"/>
                <a:tab pos="4076700" algn="l"/>
                <a:tab pos="4711700" algn="l"/>
                <a:tab pos="5359400" algn="l"/>
                <a:tab pos="5994400" algn="l"/>
                <a:tab pos="6616700" algn="l"/>
                <a:tab pos="7277100" algn="l"/>
                <a:tab pos="7899400" algn="l"/>
                <a:tab pos="8559800" algn="l"/>
                <a:tab pos="9182100" algn="l"/>
                <a:tab pos="9817100" algn="l"/>
                <a:tab pos="10464800" algn="l"/>
                <a:tab pos="11099800" algn="l"/>
                <a:tab pos="11734800" algn="l"/>
                <a:tab pos="12382500" algn="l"/>
                <a:tab pos="13017500" algn="l"/>
                <a:tab pos="13665200" algn="l"/>
                <a:tab pos="14401800" algn="l"/>
              </a:tabLst>
              <a:defRPr sz="2200">
                <a:latin typeface="+mj-lt"/>
                <a:ea typeface="+mj-ea"/>
                <a:cs typeface="+mj-cs"/>
                <a:sym typeface="Helvetica"/>
              </a:defRPr>
            </a:pPr>
          </a:p>
          <a:p>
            <a:pPr marL="730245" indent="-366709" algn="just">
              <a:buClr>
                <a:srgbClr val="000000"/>
              </a:buClr>
              <a:buSzPct val="100000"/>
              <a:buFont typeface="Arial"/>
              <a:buChar char="•"/>
              <a:tabLst>
                <a:tab pos="876300" algn="l"/>
                <a:tab pos="1511300" algn="l"/>
                <a:tab pos="2159000" algn="l"/>
                <a:tab pos="2794000" algn="l"/>
                <a:tab pos="3441700" algn="l"/>
                <a:tab pos="4076700" algn="l"/>
                <a:tab pos="4711700" algn="l"/>
                <a:tab pos="5359400" algn="l"/>
                <a:tab pos="5994400" algn="l"/>
                <a:tab pos="6616700" algn="l"/>
                <a:tab pos="7277100" algn="l"/>
                <a:tab pos="7899400" algn="l"/>
                <a:tab pos="8559800" algn="l"/>
                <a:tab pos="9182100" algn="l"/>
                <a:tab pos="9817100" algn="l"/>
                <a:tab pos="10464800" algn="l"/>
                <a:tab pos="11099800" algn="l"/>
                <a:tab pos="11734800" algn="l"/>
                <a:tab pos="12382500" algn="l"/>
                <a:tab pos="13017500" algn="l"/>
                <a:tab pos="13665200" algn="l"/>
                <a:tab pos="14401800" algn="l"/>
              </a:tabLst>
              <a:defRPr sz="2200">
                <a:solidFill>
                  <a:srgbClr val="FE2E0F"/>
                </a:solidFill>
                <a:latin typeface="+mj-lt"/>
                <a:ea typeface="+mj-ea"/>
                <a:cs typeface="+mj-cs"/>
                <a:sym typeface="Helvetica"/>
              </a:defRPr>
            </a:pPr>
            <a:r>
              <a:t>ATTENTION</a:t>
            </a:r>
            <a:r>
              <a:rPr>
                <a:solidFill>
                  <a:srgbClr val="000000"/>
                </a:solidFill>
              </a:rPr>
              <a:t> : Cette liste n’est pas exhaustive, le Code du travail évoquant  « </a:t>
            </a:r>
            <a:r>
              <a:rPr b="1" i="1">
                <a:solidFill>
                  <a:srgbClr val="FF471A"/>
                </a:solidFill>
              </a:rPr>
              <a:t>notamment </a:t>
            </a:r>
            <a:r>
              <a:rPr>
                <a:solidFill>
                  <a:srgbClr val="000000"/>
                </a:solidFill>
              </a:rPr>
              <a:t>» ces 4 motifs). Les juges peuvent donc reconnaitre d’autres causes de licenciement économique).</a:t>
            </a:r>
          </a:p>
          <a:p>
            <a:pPr marL="730245" indent="-366709" algn="just">
              <a:buClr>
                <a:srgbClr val="000000"/>
              </a:buClr>
              <a:buSzPct val="100000"/>
              <a:buFont typeface="Arial"/>
              <a:buChar char="•"/>
              <a:tabLst>
                <a:tab pos="876300" algn="l"/>
                <a:tab pos="1511300" algn="l"/>
                <a:tab pos="2159000" algn="l"/>
                <a:tab pos="2794000" algn="l"/>
                <a:tab pos="3441700" algn="l"/>
                <a:tab pos="4076700" algn="l"/>
                <a:tab pos="4711700" algn="l"/>
                <a:tab pos="5359400" algn="l"/>
                <a:tab pos="5994400" algn="l"/>
                <a:tab pos="6616700" algn="l"/>
                <a:tab pos="7277100" algn="l"/>
                <a:tab pos="7899400" algn="l"/>
                <a:tab pos="8559800" algn="l"/>
                <a:tab pos="9182100" algn="l"/>
                <a:tab pos="9817100" algn="l"/>
                <a:tab pos="10464800" algn="l"/>
                <a:tab pos="11099800" algn="l"/>
                <a:tab pos="11734800" algn="l"/>
                <a:tab pos="12382500" algn="l"/>
                <a:tab pos="13017500" algn="l"/>
                <a:tab pos="13665200" algn="l"/>
                <a:tab pos="14401800" algn="l"/>
              </a:tabLst>
              <a:defRPr sz="2200">
                <a:latin typeface="+mj-lt"/>
                <a:ea typeface="+mj-ea"/>
                <a:cs typeface="+mj-cs"/>
                <a:sym typeface="Helvetica"/>
              </a:defRPr>
            </a:pPr>
          </a:p>
          <a:p>
            <a:pPr lvl="1" indent="228600" algn="just">
              <a:tabLst>
                <a:tab pos="876300" algn="l"/>
                <a:tab pos="1511300" algn="l"/>
                <a:tab pos="2159000" algn="l"/>
                <a:tab pos="2794000" algn="l"/>
                <a:tab pos="3441700" algn="l"/>
                <a:tab pos="4076700" algn="l"/>
                <a:tab pos="4711700" algn="l"/>
                <a:tab pos="5359400" algn="l"/>
                <a:tab pos="5994400" algn="l"/>
                <a:tab pos="6616700" algn="l"/>
                <a:tab pos="7277100" algn="l"/>
                <a:tab pos="7899400" algn="l"/>
                <a:tab pos="8559800" algn="l"/>
                <a:tab pos="9182100" algn="l"/>
                <a:tab pos="9817100" algn="l"/>
                <a:tab pos="10464800" algn="l"/>
                <a:tab pos="11099800" algn="l"/>
                <a:tab pos="11734800" algn="l"/>
                <a:tab pos="12382500" algn="l"/>
                <a:tab pos="13017500" algn="l"/>
                <a:tab pos="13665200" algn="l"/>
                <a:tab pos="14401800" algn="l"/>
              </a:tabLst>
              <a:defRPr sz="2200">
                <a:latin typeface="+mj-lt"/>
                <a:ea typeface="+mj-ea"/>
                <a:cs typeface="+mj-cs"/>
                <a:sym typeface="Helvetica"/>
              </a:defRPr>
            </a:pPr>
            <a:r>
              <a:t>  </a:t>
            </a:r>
            <a:r>
              <a:rPr b="1"/>
              <a:t>Le périmètre</a:t>
            </a:r>
            <a:r>
              <a:t> d’appréciation des difficultés </a:t>
            </a:r>
            <a:r>
              <a:rPr b="1">
                <a:solidFill>
                  <a:srgbClr val="FF3E10"/>
                </a:solidFill>
              </a:rPr>
              <a:t>reste l’entreprise </a:t>
            </a:r>
            <a:r>
              <a:rPr>
                <a:solidFill>
                  <a:srgbClr val="FF3E10"/>
                </a:solidFill>
              </a:rPr>
              <a:t>et ne se limite pas à  l’établissement ou à une activité</a:t>
            </a:r>
            <a:r>
              <a:t>. Ainsi si une entreprise fait partie d'un groupe, l'existence de difficultés économiques s'apprécient au niveau du secteur d'activité du groupe et s'il s'agit d'un groupe international, doivent être prises en compte les sociétés d'un même secteur d'activité à l’étranger.</a:t>
            </a:r>
          </a:p>
          <a:p>
            <a:pPr lvl="1" indent="228600" algn="just">
              <a:tabLst>
                <a:tab pos="876300" algn="l"/>
                <a:tab pos="1511300" algn="l"/>
                <a:tab pos="2159000" algn="l"/>
                <a:tab pos="2794000" algn="l"/>
                <a:tab pos="3441700" algn="l"/>
                <a:tab pos="4076700" algn="l"/>
                <a:tab pos="4711700" algn="l"/>
                <a:tab pos="5359400" algn="l"/>
                <a:tab pos="5994400" algn="l"/>
                <a:tab pos="6616700" algn="l"/>
                <a:tab pos="7277100" algn="l"/>
                <a:tab pos="7899400" algn="l"/>
                <a:tab pos="8559800" algn="l"/>
                <a:tab pos="9182100" algn="l"/>
                <a:tab pos="9817100" algn="l"/>
                <a:tab pos="10464800" algn="l"/>
                <a:tab pos="11099800" algn="l"/>
                <a:tab pos="11734800" algn="l"/>
                <a:tab pos="12382500" algn="l"/>
                <a:tab pos="13017500" algn="l"/>
                <a:tab pos="13665200" algn="l"/>
                <a:tab pos="14401800" algn="l"/>
              </a:tabLst>
              <a:defRPr sz="2200">
                <a:latin typeface="+mj-lt"/>
                <a:ea typeface="+mj-ea"/>
                <a:cs typeface="+mj-cs"/>
                <a:sym typeface="Helvetica"/>
              </a:defRPr>
            </a:pPr>
          </a:p>
          <a:p>
            <a:pPr lvl="8" indent="517027" algn="just">
              <a:tabLst>
                <a:tab pos="876300" algn="l"/>
                <a:tab pos="1511300" algn="l"/>
                <a:tab pos="2159000" algn="l"/>
                <a:tab pos="2794000" algn="l"/>
                <a:tab pos="3441700" algn="l"/>
                <a:tab pos="4076700" algn="l"/>
                <a:tab pos="4711700" algn="l"/>
                <a:tab pos="5359400" algn="l"/>
                <a:tab pos="5994400" algn="l"/>
                <a:tab pos="6616700" algn="l"/>
                <a:tab pos="7277100" algn="l"/>
                <a:tab pos="7899400" algn="l"/>
                <a:tab pos="8559800" algn="l"/>
                <a:tab pos="9182100" algn="l"/>
                <a:tab pos="9817100" algn="l"/>
                <a:tab pos="10464800" algn="l"/>
                <a:tab pos="11099800" algn="l"/>
                <a:tab pos="11734800" algn="l"/>
                <a:tab pos="12382500" algn="l"/>
                <a:tab pos="13017500" algn="l"/>
                <a:tab pos="13665200" algn="l"/>
                <a:tab pos="14401800" algn="l"/>
              </a:tabLst>
              <a:defRPr sz="2200">
                <a:latin typeface="+mj-lt"/>
                <a:ea typeface="+mj-ea"/>
                <a:cs typeface="+mj-cs"/>
                <a:sym typeface="Helvetica"/>
              </a:defRPr>
            </a:pPr>
            <a:r>
              <a:t>Les critères définis par la loi ne sont plus constitutifs d’une </a:t>
            </a:r>
            <a:r>
              <a:rPr b="1">
                <a:solidFill>
                  <a:srgbClr val="FF3F1B"/>
                </a:solidFill>
              </a:rPr>
              <a:t>difficulté économique structurelle</a:t>
            </a:r>
            <a:r>
              <a:rPr>
                <a:solidFill>
                  <a:srgbClr val="FF3F1B"/>
                </a:solidFill>
              </a:rPr>
              <a:t>. Le critère des difficultés économiques est maintenant défini dans la Loi….</a:t>
            </a:r>
          </a:p>
        </p:txBody>
      </p:sp>
      <p:pic>
        <p:nvPicPr>
          <p:cNvPr id="224" name="image2.png"/>
          <p:cNvPicPr>
            <a:picLocks noChangeAspect="1"/>
          </p:cNvPicPr>
          <p:nvPr/>
        </p:nvPicPr>
        <p:blipFill>
          <a:blip r:embed="rId2">
            <a:extLst/>
          </a:blip>
          <a:stretch>
            <a:fillRect/>
          </a:stretch>
        </p:blipFill>
        <p:spPr>
          <a:xfrm>
            <a:off x="1112182" y="8869784"/>
            <a:ext cx="1310756" cy="481628"/>
          </a:xfrm>
          <a:prstGeom prst="rect">
            <a:avLst/>
          </a:prstGeom>
          <a:ln w="12700">
            <a:miter lim="400000"/>
          </a:ln>
        </p:spPr>
      </p:pic>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Shape 226"/>
          <p:cNvSpPr/>
          <p:nvPr>
            <p:ph type="title"/>
          </p:nvPr>
        </p:nvSpPr>
        <p:spPr>
          <a:xfrm>
            <a:off x="1270000" y="3225799"/>
            <a:ext cx="10464800" cy="2172942"/>
          </a:xfrm>
          <a:prstGeom prst="rect">
            <a:avLst/>
          </a:prstGeom>
          <a:gradFill>
            <a:gsLst>
              <a:gs pos="0">
                <a:srgbClr val="CE2100"/>
              </a:gs>
              <a:gs pos="100000">
                <a:schemeClr val="accent5">
                  <a:hueOff val="-477027"/>
                  <a:satOff val="5825"/>
                  <a:lumOff val="41095"/>
                </a:schemeClr>
              </a:gs>
            </a:gsLst>
            <a:lin ang="16200000"/>
          </a:gradFill>
          <a:ln w="9525">
            <a:solidFill>
              <a:srgbClr val="C82101"/>
            </a:solidFill>
            <a:round/>
          </a:ln>
          <a:effectLst>
            <a:outerShdw sx="100000" sy="100000" kx="0" ky="0" algn="b" rotWithShape="0" blurRad="38100" dist="25400" dir="5400000">
              <a:srgbClr val="000000">
                <a:alpha val="50000"/>
              </a:srgbClr>
            </a:outerShdw>
          </a:effectLst>
        </p:spPr>
        <p:txBody>
          <a:bodyPr/>
          <a:lstStyle>
            <a:lvl1pPr>
              <a:defRPr sz="4000">
                <a:solidFill>
                  <a:srgbClr val="FFFFFF"/>
                </a:solidFill>
                <a:latin typeface="+mj-lt"/>
                <a:ea typeface="+mj-ea"/>
                <a:cs typeface="+mj-cs"/>
                <a:sym typeface="Helvetica"/>
              </a:defRPr>
            </a:lvl1pPr>
          </a:lstStyle>
          <a:p>
            <a:pPr/>
            <a:r>
              <a:t>Evolution des articles relatifs au licenciement économique……..</a:t>
            </a:r>
          </a:p>
        </p:txBody>
      </p:sp>
      <p:pic>
        <p:nvPicPr>
          <p:cNvPr id="227" name="image2.png"/>
          <p:cNvPicPr>
            <a:picLocks noChangeAspect="1"/>
          </p:cNvPicPr>
          <p:nvPr/>
        </p:nvPicPr>
        <p:blipFill>
          <a:blip r:embed="rId2">
            <a:extLst/>
          </a:blip>
          <a:stretch>
            <a:fillRect/>
          </a:stretch>
        </p:blipFill>
        <p:spPr>
          <a:xfrm>
            <a:off x="1270000" y="8318637"/>
            <a:ext cx="1310755"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ph type="title"/>
          </p:nvPr>
        </p:nvSpPr>
        <p:spPr>
          <a:xfrm>
            <a:off x="1270000" y="1949102"/>
            <a:ext cx="10464800" cy="4578699"/>
          </a:xfrm>
          <a:prstGeom prst="rect">
            <a:avLst/>
          </a:prstGeom>
        </p:spPr>
        <p:txBody>
          <a:bodyPr/>
          <a:lstStyle/>
          <a:p>
            <a:pPr lvl="5" algn="l" defTabSz="178489">
              <a:defRPr b="1" sz="2304">
                <a:solidFill>
                  <a:srgbClr val="323333"/>
                </a:solidFill>
                <a:latin typeface="Arial"/>
                <a:ea typeface="Arial"/>
                <a:cs typeface="Arial"/>
                <a:sym typeface="Arial"/>
              </a:defRPr>
            </a:pPr>
            <a:r>
              <a:t>                                                   Article L1233-3</a:t>
            </a:r>
          </a:p>
          <a:p>
            <a:pPr marL="178489" indent="-178489" defTabSz="178489">
              <a:tabLst>
                <a:tab pos="38100" algn="l"/>
                <a:tab pos="165100" algn="l"/>
              </a:tabLst>
              <a:defRPr sz="2304">
                <a:solidFill>
                  <a:srgbClr val="323333"/>
                </a:solidFill>
                <a:uFill>
                  <a:solidFill>
                    <a:srgbClr val="336699"/>
                  </a:solidFill>
                </a:uFill>
                <a:latin typeface="Arial"/>
                <a:ea typeface="Arial"/>
                <a:cs typeface="Arial"/>
                <a:sym typeface="Arial"/>
              </a:defRPr>
            </a:pPr>
            <a:r>
              <a:t>	•	Modifié par </a:t>
            </a:r>
            <a:r>
              <a:rPr u="sng">
                <a:solidFill>
                  <a:srgbClr val="FF3408"/>
                </a:solidFill>
                <a:uFill>
                  <a:solidFill>
                    <a:srgbClr val="0000FF"/>
                  </a:solidFill>
                </a:uFill>
                <a:hlinkClick r:id="rId2" invalidUrl="" action="" tgtFrame="" tooltip="" history="1" highlightClick="0" endSnd="0"/>
              </a:rPr>
              <a:t>LOI n°2008-596 du 25 juin 2008 - art. 5</a:t>
            </a:r>
          </a:p>
          <a:p>
            <a:pPr marL="178489" indent="-178489" defTabSz="178489">
              <a:tabLst>
                <a:tab pos="38100" algn="l"/>
                <a:tab pos="165100" algn="l"/>
              </a:tabLst>
              <a:defRPr sz="1216">
                <a:solidFill>
                  <a:srgbClr val="323333"/>
                </a:solidFill>
                <a:uFill>
                  <a:solidFill>
                    <a:srgbClr val="336699"/>
                  </a:solidFill>
                </a:uFill>
                <a:latin typeface="Arial"/>
                <a:ea typeface="Arial"/>
                <a:cs typeface="Arial"/>
                <a:sym typeface="Arial"/>
              </a:defRPr>
            </a:pPr>
          </a:p>
          <a:p>
            <a:pPr algn="l" defTabSz="178489">
              <a:defRPr sz="2304">
                <a:solidFill>
                  <a:srgbClr val="323333"/>
                </a:solidFill>
                <a:latin typeface="Arial"/>
                <a:ea typeface="Arial"/>
                <a:cs typeface="Arial"/>
                <a:sym typeface="Arial"/>
              </a:defRPr>
            </a:pPr>
            <a:r>
              <a:t>Constitue un licenciement pour motif économique le licenciement effectué par un employeur pour un ou plusieurs motifs non inhérents à la personne du salarié résultant d'une suppression ou transformation d'emploi ou d'une modification, refusée par le salarié, d'un élément essentiel du contrat de travail, consécutives notamment à des difficultés économiques ou à des mutations technologiques.</a:t>
            </a:r>
          </a:p>
          <a:p>
            <a:pPr algn="l" defTabSz="178489">
              <a:defRPr sz="2304">
                <a:solidFill>
                  <a:srgbClr val="323333"/>
                </a:solidFill>
                <a:latin typeface="Arial"/>
                <a:ea typeface="Arial"/>
                <a:cs typeface="Arial"/>
                <a:sym typeface="Arial"/>
              </a:defRPr>
            </a:pPr>
          </a:p>
          <a:p>
            <a:pPr algn="l" defTabSz="178489">
              <a:defRPr sz="2304">
                <a:solidFill>
                  <a:srgbClr val="323333"/>
                </a:solidFill>
                <a:latin typeface="Arial"/>
                <a:ea typeface="Arial"/>
                <a:cs typeface="Arial"/>
                <a:sym typeface="Arial"/>
              </a:defRPr>
            </a:pPr>
            <a:r>
              <a:t>Les dispositions du présent chapitre sont applicables à toute rupture du contrat de travail à l'exclusion de la rupture conventionnelle visée aux articles </a:t>
            </a:r>
            <a:r>
              <a:rPr u="sng">
                <a:solidFill>
                  <a:srgbClr val="0000FF"/>
                </a:solidFill>
                <a:uFill>
                  <a:solidFill>
                    <a:srgbClr val="0000FF"/>
                  </a:solidFill>
                </a:uFill>
                <a:hlinkClick r:id="rId3" invalidUrl="" action="" tgtFrame="" tooltip="" history="1" highlightClick="0" endSnd="0"/>
              </a:rPr>
              <a:t>L. 1237-11</a:t>
            </a:r>
            <a:r>
              <a:t> et suivants, résultant de l'une des causes énoncées au premier alinéa.</a:t>
            </a:r>
          </a:p>
        </p:txBody>
      </p:sp>
      <p:pic>
        <p:nvPicPr>
          <p:cNvPr id="230" name="image2.png"/>
          <p:cNvPicPr>
            <a:picLocks noChangeAspect="1"/>
          </p:cNvPicPr>
          <p:nvPr/>
        </p:nvPicPr>
        <p:blipFill>
          <a:blip r:embed="rId4">
            <a:extLst/>
          </a:blip>
          <a:stretch>
            <a:fillRect/>
          </a:stretch>
        </p:blipFill>
        <p:spPr>
          <a:xfrm>
            <a:off x="1270000" y="8907360"/>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xfrm>
            <a:off x="1270000" y="1823690"/>
            <a:ext cx="10464800" cy="470411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w="9525">
            <a:solidFill>
              <a:srgbClr val="DE670B"/>
            </a:solidFill>
            <a:round/>
          </a:ln>
          <a:effectLst>
            <a:outerShdw sx="100000" sy="100000" kx="0" ky="0" algn="b" rotWithShape="0" blurRad="38100" dist="25400" dir="5400000">
              <a:srgbClr val="000000">
                <a:alpha val="50000"/>
              </a:srgbClr>
            </a:outerShdw>
          </a:effectLst>
        </p:spPr>
        <p:txBody>
          <a:bodyPr/>
          <a:lstStyle/>
          <a:p>
            <a:pPr defTabSz="537463">
              <a:defRPr sz="3312">
                <a:latin typeface="+mn-lt"/>
                <a:ea typeface="+mn-ea"/>
                <a:cs typeface="+mn-cs"/>
                <a:sym typeface="Helvetica Neue"/>
              </a:defRPr>
            </a:pPr>
            <a:r>
              <a:rPr u="sng"/>
              <a:t>L’objet de la Loi</a:t>
            </a:r>
            <a:r>
              <a:t> :</a:t>
            </a:r>
          </a:p>
          <a:p>
            <a:pPr defTabSz="537463">
              <a:defRPr sz="3312">
                <a:latin typeface="+mn-lt"/>
                <a:ea typeface="+mn-ea"/>
                <a:cs typeface="+mn-cs"/>
                <a:sym typeface="Helvetica Neue"/>
              </a:defRPr>
            </a:pPr>
          </a:p>
          <a:p>
            <a:pPr defTabSz="537463">
              <a:defRPr sz="3312">
                <a:latin typeface="+mn-lt"/>
                <a:ea typeface="+mn-ea"/>
                <a:cs typeface="+mn-cs"/>
                <a:sym typeface="Helvetica Neue"/>
              </a:defRPr>
            </a:pPr>
            <a:r>
              <a:t>- </a:t>
            </a:r>
            <a:r>
              <a:rPr b="1"/>
              <a:t>Négocier </a:t>
            </a:r>
            <a:r>
              <a:t>pour fléxibiliser le temps et les conditions de travail,</a:t>
            </a:r>
          </a:p>
          <a:p>
            <a:pPr defTabSz="537463">
              <a:defRPr sz="3312">
                <a:latin typeface="+mn-lt"/>
                <a:ea typeface="+mn-ea"/>
                <a:cs typeface="+mn-cs"/>
                <a:sym typeface="Helvetica Neue"/>
              </a:defRPr>
            </a:pPr>
          </a:p>
          <a:p>
            <a:pPr defTabSz="537463">
              <a:defRPr sz="3312">
                <a:latin typeface="+mn-lt"/>
                <a:ea typeface="+mn-ea"/>
                <a:cs typeface="+mn-cs"/>
                <a:sym typeface="Helvetica Neue"/>
              </a:defRPr>
            </a:pPr>
            <a:r>
              <a:t>- </a:t>
            </a:r>
            <a:r>
              <a:rPr b="1"/>
              <a:t>Négocier</a:t>
            </a:r>
            <a:r>
              <a:t> pour améliorer la compétitivité des entreprises,</a:t>
            </a:r>
          </a:p>
          <a:p>
            <a:pPr defTabSz="537463">
              <a:defRPr sz="3312">
                <a:latin typeface="+mn-lt"/>
                <a:ea typeface="+mn-ea"/>
                <a:cs typeface="+mn-cs"/>
                <a:sym typeface="Helvetica Neue"/>
              </a:defRPr>
            </a:pPr>
          </a:p>
          <a:p>
            <a:pPr defTabSz="537463">
              <a:defRPr sz="3312">
                <a:latin typeface="+mn-lt"/>
                <a:ea typeface="+mn-ea"/>
                <a:cs typeface="+mn-cs"/>
                <a:sym typeface="Helvetica Neue"/>
              </a:defRPr>
            </a:pPr>
            <a:r>
              <a:t>- </a:t>
            </a:r>
            <a:r>
              <a:rPr b="1"/>
              <a:t>Négocier</a:t>
            </a:r>
            <a:r>
              <a:t> pour licencier…</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2" name="Shape 232"/>
          <p:cNvSpPr/>
          <p:nvPr>
            <p:ph type="title"/>
          </p:nvPr>
        </p:nvSpPr>
        <p:spPr>
          <a:xfrm>
            <a:off x="1270000" y="366186"/>
            <a:ext cx="10464800" cy="8902136"/>
          </a:xfrm>
          <a:prstGeom prst="rect">
            <a:avLst/>
          </a:prstGeom>
        </p:spPr>
        <p:txBody>
          <a:bodyPr/>
          <a:lstStyle/>
          <a:p>
            <a:pPr lvl="4" defTabSz="130758">
              <a:defRPr b="1" sz="1980">
                <a:solidFill>
                  <a:srgbClr val="323333"/>
                </a:solidFill>
                <a:uFill>
                  <a:solidFill>
                    <a:srgbClr val="336699"/>
                  </a:solidFill>
                </a:uFill>
                <a:latin typeface="+mj-lt"/>
                <a:ea typeface="+mj-ea"/>
                <a:cs typeface="+mj-cs"/>
                <a:sym typeface="Helvetica"/>
              </a:defRPr>
            </a:pPr>
            <a:r>
              <a:t>      Article L1233-3 </a:t>
            </a:r>
          </a:p>
          <a:p>
            <a:pPr defTabSz="130758">
              <a:defRPr sz="1980">
                <a:solidFill>
                  <a:srgbClr val="323333"/>
                </a:solidFill>
                <a:uFill>
                  <a:solidFill>
                    <a:srgbClr val="336699"/>
                  </a:solidFill>
                </a:uFill>
                <a:latin typeface="+mj-lt"/>
                <a:ea typeface="+mj-ea"/>
                <a:cs typeface="+mj-cs"/>
                <a:sym typeface="Helvetica"/>
              </a:defRPr>
            </a:pPr>
            <a:r>
              <a:t>Modifié par </a:t>
            </a:r>
            <a:r>
              <a:rPr u="sng">
                <a:solidFill>
                  <a:srgbClr val="0000FF"/>
                </a:solidFill>
                <a:uFill>
                  <a:solidFill>
                    <a:srgbClr val="0000FF"/>
                  </a:solidFill>
                </a:uFill>
                <a:hlinkClick r:id="rId2" invalidUrl="" action="" tgtFrame="" tooltip="" history="1" highlightClick="0" endSnd="0"/>
              </a:rPr>
              <a:t>LOI n°2016-1088 du 8 août 2016 - art. 67</a:t>
            </a:r>
          </a:p>
          <a:p>
            <a:pPr algn="l" defTabSz="130758">
              <a:defRPr sz="1980">
                <a:solidFill>
                  <a:srgbClr val="323333"/>
                </a:solidFill>
                <a:uFill>
                  <a:solidFill>
                    <a:srgbClr val="336699"/>
                  </a:solidFill>
                </a:uFill>
                <a:latin typeface="+mj-lt"/>
                <a:ea typeface="+mj-ea"/>
                <a:cs typeface="+mj-cs"/>
                <a:sym typeface="Helvetica"/>
              </a:defRPr>
            </a:pPr>
          </a:p>
          <a:p>
            <a:pPr algn="l" defTabSz="130758">
              <a:defRPr i="1" sz="1980">
                <a:solidFill>
                  <a:srgbClr val="FF3714"/>
                </a:solidFill>
                <a:latin typeface="+mj-lt"/>
                <a:ea typeface="+mj-ea"/>
                <a:cs typeface="+mj-cs"/>
                <a:sym typeface="Helvetica"/>
              </a:defRPr>
            </a:pPr>
            <a:r>
              <a:t>Constitue un licenciement pour motif économique le licenciement effectué par un employeur pour un ou plusieurs motifs non inhérents à la personne du salarié résultant d'une suppression ou transformation d'emploi ou d'une modification, refusée par le salarié, d'un élément essentiel du contrat de travail, consécutives notamment :</a:t>
            </a:r>
          </a:p>
          <a:p>
            <a:pPr algn="l" defTabSz="130758">
              <a:defRPr i="1" sz="1980">
                <a:solidFill>
                  <a:srgbClr val="FF2B00"/>
                </a:solidFill>
                <a:latin typeface="+mj-lt"/>
                <a:ea typeface="+mj-ea"/>
                <a:cs typeface="+mj-cs"/>
                <a:sym typeface="Helvetica"/>
              </a:defRPr>
            </a:pPr>
            <a:r>
              <a:t>1° A des difficultés économiques</a:t>
            </a:r>
            <a:r>
              <a:rPr>
                <a:solidFill>
                  <a:srgbClr val="323333"/>
                </a:solidFill>
              </a:rPr>
              <a:t> </a:t>
            </a:r>
            <a:r>
              <a:rPr>
                <a:solidFill>
                  <a:srgbClr val="2A5DFE"/>
                </a:solidFill>
              </a:rPr>
              <a:t>caractérisées soit par l'évolution significative d'au moins un indicateur économique tel qu'une baisse des commandes ou du chiffre d'affaires, des pertes d'exploitation ou une dégradation de la trésorerie ou de l'excédent brut d'exploitation, soit par tout autre élément de nature à justifier de ces difficultés.</a:t>
            </a:r>
          </a:p>
          <a:p>
            <a:pPr algn="l" defTabSz="130758">
              <a:defRPr i="1" sz="1980">
                <a:solidFill>
                  <a:srgbClr val="2A5DFE"/>
                </a:solidFill>
                <a:latin typeface="+mj-lt"/>
                <a:ea typeface="+mj-ea"/>
                <a:cs typeface="+mj-cs"/>
                <a:sym typeface="Helvetica"/>
              </a:defRPr>
            </a:pPr>
            <a:r>
              <a:t>Une baisse significative des commandes ou du chiffre d'affaires est constituée dès lors que la durée de cette baisse est, en comparaison avec la même période de l'année précédente, au moins égale à :</a:t>
            </a:r>
          </a:p>
          <a:p>
            <a:pPr algn="l" defTabSz="130758">
              <a:defRPr i="1" sz="1980">
                <a:solidFill>
                  <a:srgbClr val="2A5DFE"/>
                </a:solidFill>
                <a:latin typeface="+mj-lt"/>
                <a:ea typeface="+mj-ea"/>
                <a:cs typeface="+mj-cs"/>
                <a:sym typeface="Helvetica"/>
              </a:defRPr>
            </a:pPr>
            <a:r>
              <a:t>a) Un trimestre pour une entreprise de moins de onze salariés ;</a:t>
            </a:r>
          </a:p>
          <a:p>
            <a:pPr algn="l" defTabSz="130758">
              <a:defRPr i="1" sz="1980">
                <a:solidFill>
                  <a:srgbClr val="2A5DFE"/>
                </a:solidFill>
                <a:latin typeface="+mj-lt"/>
                <a:ea typeface="+mj-ea"/>
                <a:cs typeface="+mj-cs"/>
                <a:sym typeface="Helvetica"/>
              </a:defRPr>
            </a:pPr>
            <a:r>
              <a:t>b) Deux trimestres consécutifs pour une entreprise d'au moins onze salariés et de moins de cinquante salariés ;</a:t>
            </a:r>
          </a:p>
          <a:p>
            <a:pPr algn="l" defTabSz="130758">
              <a:defRPr i="1" sz="1980">
                <a:solidFill>
                  <a:srgbClr val="2A5DFE"/>
                </a:solidFill>
                <a:latin typeface="+mj-lt"/>
                <a:ea typeface="+mj-ea"/>
                <a:cs typeface="+mj-cs"/>
                <a:sym typeface="Helvetica"/>
              </a:defRPr>
            </a:pPr>
            <a:r>
              <a:t>c) Trois trimestres consécutifs pour une entreprise d'au moins cinquante salariés et de moins de trois cents salariés ;</a:t>
            </a:r>
          </a:p>
          <a:p>
            <a:pPr algn="l" defTabSz="130758">
              <a:defRPr i="1" sz="1980">
                <a:solidFill>
                  <a:srgbClr val="2A5DFE"/>
                </a:solidFill>
                <a:latin typeface="+mj-lt"/>
                <a:ea typeface="+mj-ea"/>
                <a:cs typeface="+mj-cs"/>
                <a:sym typeface="Helvetica"/>
              </a:defRPr>
            </a:pPr>
            <a:r>
              <a:t>d) Quatre trimestres consécutifs pour une entreprise de trois cents salariés et plus ;</a:t>
            </a:r>
          </a:p>
          <a:p>
            <a:pPr algn="l" defTabSz="130758">
              <a:defRPr i="1" sz="1980">
                <a:solidFill>
                  <a:srgbClr val="FF2D1A"/>
                </a:solidFill>
                <a:latin typeface="+mj-lt"/>
                <a:ea typeface="+mj-ea"/>
                <a:cs typeface="+mj-cs"/>
                <a:sym typeface="Helvetica"/>
              </a:defRPr>
            </a:pPr>
            <a:r>
              <a:t>2° A des mutations technologiques ;</a:t>
            </a:r>
          </a:p>
          <a:p>
            <a:pPr algn="l" defTabSz="130758">
              <a:defRPr i="1" sz="1980">
                <a:solidFill>
                  <a:srgbClr val="2357FF"/>
                </a:solidFill>
                <a:latin typeface="+mj-lt"/>
                <a:ea typeface="+mj-ea"/>
                <a:cs typeface="+mj-cs"/>
                <a:sym typeface="Helvetica"/>
              </a:defRPr>
            </a:pPr>
            <a:r>
              <a:t>3° A une réorganisation de l'entreprise nécessaire à la sauvegarde de sa compétitivité ;</a:t>
            </a:r>
          </a:p>
          <a:p>
            <a:pPr algn="l" defTabSz="130758">
              <a:defRPr i="1" sz="1980">
                <a:solidFill>
                  <a:srgbClr val="2357FF"/>
                </a:solidFill>
                <a:latin typeface="+mj-lt"/>
                <a:ea typeface="+mj-ea"/>
                <a:cs typeface="+mj-cs"/>
                <a:sym typeface="Helvetica"/>
              </a:defRPr>
            </a:pPr>
            <a:r>
              <a:t>4° A la cessation d'activité de l'entreprise.</a:t>
            </a:r>
          </a:p>
          <a:p>
            <a:pPr algn="l" defTabSz="130758">
              <a:defRPr i="1" sz="1980">
                <a:solidFill>
                  <a:srgbClr val="2357FF"/>
                </a:solidFill>
                <a:latin typeface="+mj-lt"/>
                <a:ea typeface="+mj-ea"/>
                <a:cs typeface="+mj-cs"/>
                <a:sym typeface="Helvetica"/>
              </a:defRPr>
            </a:pPr>
            <a:r>
              <a:t>La matérialité de la suppression, de la transformation d'emploi ou de la modification d'un élément essentiel du contrat de travail s'apprécie au niveau de l'entreprise.</a:t>
            </a:r>
          </a:p>
          <a:p>
            <a:pPr algn="l" defTabSz="130758">
              <a:defRPr i="1" sz="1980">
                <a:solidFill>
                  <a:srgbClr val="2357FF"/>
                </a:solidFill>
                <a:latin typeface="+mj-lt"/>
                <a:ea typeface="+mj-ea"/>
                <a:cs typeface="+mj-cs"/>
                <a:sym typeface="Helvetica"/>
              </a:defRPr>
            </a:pPr>
            <a:r>
              <a:t>Les dispositions du présent chapitre sont applicables à toute rupture du contrat de travail à l'exclusion de la rupture conventionnelle visée aux articles </a:t>
            </a:r>
            <a:r>
              <a:rPr u="sng">
                <a:solidFill>
                  <a:srgbClr val="0000FF"/>
                </a:solidFill>
                <a:uFill>
                  <a:solidFill>
                    <a:srgbClr val="0000FF"/>
                  </a:solidFill>
                </a:uFill>
                <a:hlinkClick r:id="rId3" invalidUrl="" action="" tgtFrame="" tooltip="" history="1" highlightClick="0" endSnd="0"/>
              </a:rPr>
              <a:t>L. 1237-11</a:t>
            </a:r>
            <a:r>
              <a:t> et suivants, résultant de l'une des causes énoncées au présent article.</a:t>
            </a:r>
          </a:p>
        </p:txBody>
      </p:sp>
      <p:pic>
        <p:nvPicPr>
          <p:cNvPr id="233" name="image2.png"/>
          <p:cNvPicPr>
            <a:picLocks noChangeAspect="1"/>
          </p:cNvPicPr>
          <p:nvPr/>
        </p:nvPicPr>
        <p:blipFill>
          <a:blip r:embed="rId4">
            <a:extLst/>
          </a:blip>
          <a:stretch>
            <a:fillRect/>
          </a:stretch>
        </p:blipFill>
        <p:spPr>
          <a:xfrm>
            <a:off x="1270000" y="9268321"/>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ph type="title"/>
          </p:nvPr>
        </p:nvSpPr>
        <p:spPr>
          <a:xfrm>
            <a:off x="1270000" y="3225799"/>
            <a:ext cx="10464800" cy="2291161"/>
          </a:xfrm>
          <a:prstGeom prst="rect">
            <a:avLst/>
          </a:prstGeom>
          <a:gradFill>
            <a:gsLst>
              <a:gs pos="0">
                <a:srgbClr val="CE2100"/>
              </a:gs>
              <a:gs pos="100000">
                <a:schemeClr val="accent5">
                  <a:hueOff val="-477027"/>
                  <a:satOff val="5825"/>
                  <a:lumOff val="41095"/>
                </a:schemeClr>
              </a:gs>
            </a:gsLst>
            <a:lin ang="16200000"/>
          </a:gradFill>
          <a:ln w="9525">
            <a:solidFill>
              <a:srgbClr val="C82101"/>
            </a:solidFill>
            <a:round/>
          </a:ln>
          <a:effectLst>
            <a:outerShdw sx="100000" sy="100000" kx="0" ky="0" algn="b" rotWithShape="0" blurRad="38100" dist="25400" dir="5400000">
              <a:srgbClr val="000000">
                <a:alpha val="50000"/>
              </a:srgbClr>
            </a:outerShdw>
          </a:effectLst>
        </p:spPr>
        <p:txBody>
          <a:bodyPr/>
          <a:lstStyle/>
          <a:p>
            <a:pPr>
              <a:defRPr sz="3600">
                <a:solidFill>
                  <a:srgbClr val="FFFFFF"/>
                </a:solidFill>
                <a:latin typeface="+mn-lt"/>
                <a:ea typeface="+mn-ea"/>
                <a:cs typeface="+mn-cs"/>
                <a:sym typeface="Helvetica Neue"/>
              </a:defRPr>
            </a:pPr>
            <a:r>
              <a:t> </a:t>
            </a:r>
            <a:r>
              <a:rPr sz="4000">
                <a:latin typeface="+mj-lt"/>
                <a:ea typeface="+mj-ea"/>
                <a:cs typeface="+mj-cs"/>
                <a:sym typeface="Helvetica"/>
              </a:rPr>
              <a:t>La particularité d’un Accord de Maintien de l’Emploi (A.M.E)</a:t>
            </a:r>
          </a:p>
        </p:txBody>
      </p:sp>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Shape 237"/>
          <p:cNvSpPr/>
          <p:nvPr/>
        </p:nvSpPr>
        <p:spPr>
          <a:xfrm>
            <a:off x="575730" y="2689633"/>
            <a:ext cx="11438474" cy="2623295"/>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marL="265995" indent="-258058">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a:latin typeface="Calibri"/>
                <a:ea typeface="Calibri"/>
                <a:cs typeface="Calibri"/>
                <a:sym typeface="Calibri"/>
              </a:defRPr>
            </a:pPr>
          </a:p>
          <a:p>
            <a:pPr lvl="1" marL="381984" indent="-381984" algn="just">
              <a:buClr>
                <a:srgbClr val="000000"/>
              </a:buClr>
              <a:buSzPct val="100000"/>
              <a:buFont typeface="Wingdings"/>
              <a:buChar char="❑"/>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b="1" sz="3700">
                <a:latin typeface="Calibri"/>
                <a:ea typeface="Calibri"/>
                <a:cs typeface="Calibri"/>
                <a:sym typeface="Calibri"/>
              </a:defRPr>
            </a:pPr>
            <a:r>
              <a:t> </a:t>
            </a:r>
            <a:r>
              <a:rPr b="0" sz="3200">
                <a:latin typeface="+mj-lt"/>
                <a:ea typeface="+mj-ea"/>
                <a:cs typeface="+mj-cs"/>
                <a:sym typeface="Helvetica"/>
              </a:rPr>
              <a:t>Un accord « offensif » qui s’impose aux contrats de travail</a:t>
            </a:r>
            <a:endParaRPr b="0" sz="3200">
              <a:latin typeface="+mj-lt"/>
              <a:ea typeface="+mj-ea"/>
              <a:cs typeface="+mj-cs"/>
              <a:sym typeface="Helvetica"/>
            </a:endParaRPr>
          </a:p>
          <a:p>
            <a:pPr marL="265995" indent="-258058"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sz="3200">
                <a:latin typeface="+mj-lt"/>
                <a:ea typeface="+mj-ea"/>
                <a:cs typeface="+mj-cs"/>
                <a:sym typeface="Helvetica"/>
              </a:defRPr>
            </a:pPr>
          </a:p>
          <a:p>
            <a:pPr lvl="2" marL="353306" indent="-353306" algn="just">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sz="3200">
                <a:latin typeface="+mj-lt"/>
                <a:ea typeface="+mj-ea"/>
                <a:cs typeface="+mj-cs"/>
                <a:sym typeface="Helvetica"/>
              </a:defRPr>
            </a:pPr>
            <a:r>
              <a:t> </a:t>
            </a:r>
          </a:p>
          <a:p>
            <a:pPr marL="389922" indent="-381983" algn="just">
              <a:buClr>
                <a:srgbClr val="000000"/>
              </a:buClr>
              <a:buSzPct val="100000"/>
              <a:buFont typeface="Wingdings"/>
              <a:buChar char="❑"/>
              <a:tabLst>
                <a:tab pos="393700" algn="l"/>
                <a:tab pos="1028700" algn="l"/>
                <a:tab pos="1676400" algn="l"/>
                <a:tab pos="2311400" algn="l"/>
                <a:tab pos="2933700" algn="l"/>
                <a:tab pos="3594100" algn="l"/>
                <a:tab pos="4216400" algn="l"/>
                <a:tab pos="4876800" algn="l"/>
                <a:tab pos="5499100" algn="l"/>
                <a:tab pos="6134100" algn="l"/>
                <a:tab pos="6781800" algn="l"/>
                <a:tab pos="7416800" algn="l"/>
                <a:tab pos="8051800" algn="l"/>
                <a:tab pos="8699500" algn="l"/>
                <a:tab pos="9334500" algn="l"/>
                <a:tab pos="9982200" algn="l"/>
                <a:tab pos="10617200" algn="l"/>
                <a:tab pos="11252200" algn="l"/>
                <a:tab pos="11899900" algn="l"/>
                <a:tab pos="12534900" algn="l"/>
                <a:tab pos="13157200" algn="l"/>
                <a:tab pos="13373100" algn="l"/>
                <a:tab pos="14401800" algn="l"/>
              </a:tabLst>
              <a:defRPr sz="3200">
                <a:latin typeface="+mj-lt"/>
                <a:ea typeface="+mj-ea"/>
                <a:cs typeface="+mj-cs"/>
                <a:sym typeface="Helvetica"/>
              </a:defRPr>
            </a:pPr>
            <a:r>
              <a:t> Un nouveau motif « spécifique » de licenciement</a:t>
            </a:r>
          </a:p>
        </p:txBody>
      </p:sp>
      <p:sp>
        <p:nvSpPr>
          <p:cNvPr id="238" name="Shape 238"/>
          <p:cNvSpPr/>
          <p:nvPr/>
        </p:nvSpPr>
        <p:spPr>
          <a:xfrm>
            <a:off x="1101513" y="1088117"/>
            <a:ext cx="10386908" cy="65162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a:solidFill>
              <a:srgbClr val="DE670B"/>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lvl1pPr>
              <a:defRPr>
                <a:latin typeface="+mj-lt"/>
                <a:ea typeface="+mj-ea"/>
                <a:cs typeface="+mj-cs"/>
                <a:sym typeface="Helvetica"/>
              </a:defRPr>
            </a:lvl1pPr>
          </a:lstStyle>
          <a:p>
            <a:pPr/>
            <a:r>
              <a:t>A RETENIR……</a:t>
            </a:r>
          </a:p>
        </p:txBody>
      </p:sp>
      <p:pic>
        <p:nvPicPr>
          <p:cNvPr id="239" name="image2.png"/>
          <p:cNvPicPr>
            <a:picLocks noChangeAspect="1"/>
          </p:cNvPicPr>
          <p:nvPr/>
        </p:nvPicPr>
        <p:blipFill>
          <a:blip r:embed="rId2">
            <a:extLst/>
          </a:blip>
          <a:stretch>
            <a:fillRect/>
          </a:stretch>
        </p:blipFill>
        <p:spPr>
          <a:xfrm>
            <a:off x="1101512" y="8819680"/>
            <a:ext cx="1310757" cy="481628"/>
          </a:xfrm>
          <a:prstGeom prst="rect">
            <a:avLst/>
          </a:prstGeom>
          <a:ln w="12700">
            <a:miter lim="400000"/>
          </a:ln>
        </p:spPr>
      </p:pic>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1" name="Shape 241"/>
          <p:cNvSpPr/>
          <p:nvPr>
            <p:ph type="title"/>
          </p:nvPr>
        </p:nvSpPr>
        <p:spPr>
          <a:xfrm>
            <a:off x="1269999" y="540027"/>
            <a:ext cx="10464802" cy="6648603"/>
          </a:xfrm>
          <a:prstGeom prst="rect">
            <a:avLst/>
          </a:prstGeom>
        </p:spPr>
        <p:txBody>
          <a:bodyPr/>
          <a:lstStyle/>
          <a:p>
            <a:pPr defTabSz="457200">
              <a:defRPr sz="2600">
                <a:solidFill>
                  <a:srgbClr val="FF2D10"/>
                </a:solidFill>
                <a:latin typeface="+mj-lt"/>
                <a:ea typeface="+mj-ea"/>
                <a:cs typeface="+mj-cs"/>
                <a:sym typeface="Helvetica"/>
              </a:defRPr>
            </a:pPr>
            <a:r>
              <a:t>Et si nous commencions par la finalité de l’A.M.E…… </a:t>
            </a:r>
          </a:p>
          <a:p>
            <a:pPr algn="just" defTabSz="457200">
              <a:defRPr sz="2600">
                <a:latin typeface="+mj-lt"/>
                <a:ea typeface="+mj-ea"/>
                <a:cs typeface="+mj-cs"/>
                <a:sym typeface="Helvetica"/>
              </a:defRPr>
            </a:pPr>
          </a:p>
          <a:p>
            <a:pPr algn="just" defTabSz="457200">
              <a:defRPr sz="2600">
                <a:latin typeface="+mj-lt"/>
                <a:ea typeface="+mj-ea"/>
                <a:cs typeface="+mj-cs"/>
                <a:sym typeface="Helvetica"/>
              </a:defRPr>
            </a:pPr>
            <a:r>
              <a:t>Jusqu’à présent, le licenciement d’un salarié pouvait procéder, soit d’un </a:t>
            </a:r>
            <a:r>
              <a:rPr u="sng"/>
              <a:t>motif personnel</a:t>
            </a:r>
            <a:r>
              <a:t>, c’est à dire qui repose sur une cause inhérente à la personne du salarié (licenciement pour insuffisance professionnelle, faute, faute grave, inaptitude…), soit d’un motif économique.</a:t>
            </a:r>
          </a:p>
          <a:p>
            <a:pPr algn="just" defTabSz="457200">
              <a:defRPr sz="2600">
                <a:latin typeface="+mj-lt"/>
                <a:ea typeface="+mj-ea"/>
                <a:cs typeface="+mj-cs"/>
                <a:sym typeface="Helvetica"/>
              </a:defRPr>
            </a:pPr>
          </a:p>
          <a:p>
            <a:pPr algn="just" defTabSz="457200">
              <a:defRPr sz="2600">
                <a:latin typeface="+mj-lt"/>
                <a:ea typeface="+mj-ea"/>
                <a:cs typeface="+mj-cs"/>
                <a:sym typeface="Helvetica"/>
              </a:defRPr>
            </a:pPr>
            <a:r>
              <a:t>Or, le législateur vient de donner naissance à un </a:t>
            </a:r>
            <a:r>
              <a:rPr>
                <a:solidFill>
                  <a:srgbClr val="FF3126"/>
                </a:solidFill>
              </a:rPr>
              <a:t>motif hybride de licenciement</a:t>
            </a:r>
            <a:r>
              <a:t>, qui résulte du refus par le salarié d’accepter un accord d’entreprise conclu en vue de la préservation ou du développement de l’emploi.</a:t>
            </a:r>
          </a:p>
          <a:p>
            <a:pPr algn="just" defTabSz="457200">
              <a:defRPr sz="2600">
                <a:latin typeface="+mj-lt"/>
                <a:ea typeface="+mj-ea"/>
                <a:cs typeface="+mj-cs"/>
                <a:sym typeface="Helvetica"/>
              </a:defRPr>
            </a:pPr>
          </a:p>
          <a:p>
            <a:pPr algn="just" defTabSz="457200">
              <a:defRPr sz="2600">
                <a:latin typeface="+mj-lt"/>
                <a:ea typeface="+mj-ea"/>
                <a:cs typeface="+mj-cs"/>
                <a:sym typeface="Helvetica"/>
              </a:defRPr>
            </a:pPr>
            <a:r>
              <a:t>La loi Travail crée en effet la possibilité de conclure par accord d’entreprise </a:t>
            </a:r>
            <a:r>
              <a:rPr>
                <a:solidFill>
                  <a:srgbClr val="FF5B29"/>
                </a:solidFill>
              </a:rPr>
              <a:t>un accord de compétitivité, qualifié « d’offensif ».</a:t>
            </a:r>
          </a:p>
        </p:txBody>
      </p:sp>
      <p:pic>
        <p:nvPicPr>
          <p:cNvPr id="242" name="image2.png"/>
          <p:cNvPicPr>
            <a:picLocks noChangeAspect="1"/>
          </p:cNvPicPr>
          <p:nvPr/>
        </p:nvPicPr>
        <p:blipFill>
          <a:blip r:embed="rId2">
            <a:extLst/>
          </a:blip>
          <a:stretch>
            <a:fillRect/>
          </a:stretch>
        </p:blipFill>
        <p:spPr>
          <a:xfrm>
            <a:off x="1270000" y="8558672"/>
            <a:ext cx="1310755"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4" name="Shape 244"/>
          <p:cNvSpPr/>
          <p:nvPr>
            <p:ph type="title"/>
          </p:nvPr>
        </p:nvSpPr>
        <p:spPr>
          <a:xfrm>
            <a:off x="1270000" y="798661"/>
            <a:ext cx="10464800" cy="7220050"/>
          </a:xfrm>
          <a:prstGeom prst="rect">
            <a:avLst/>
          </a:prstGeom>
        </p:spPr>
        <p:txBody>
          <a:bodyPr/>
          <a:lstStyle/>
          <a:p>
            <a:pPr algn="just" defTabSz="420623">
              <a:defRPr sz="2392">
                <a:latin typeface="+mj-lt"/>
                <a:ea typeface="+mj-ea"/>
                <a:cs typeface="+mj-cs"/>
                <a:sym typeface="Helvetica"/>
              </a:defRPr>
            </a:pPr>
            <a:r>
              <a:t>Cet accord collectif d’un genre nouveau vient compléter un dispositif institué par la loi de sécurisation de l’emploi du 14 juin 2013, permettant uniquement la conclusion d’accords de compétitivité « défensifs », c’est à dire </a:t>
            </a:r>
            <a:r>
              <a:rPr b="1"/>
              <a:t>en cas de graves difficultés économiques conjoncturelles.</a:t>
            </a:r>
          </a:p>
          <a:p>
            <a:pPr algn="just" defTabSz="420623">
              <a:defRPr b="1" sz="2392">
                <a:latin typeface="+mj-lt"/>
                <a:ea typeface="+mj-ea"/>
                <a:cs typeface="+mj-cs"/>
                <a:sym typeface="Helvetica"/>
              </a:defRPr>
            </a:pPr>
          </a:p>
          <a:p>
            <a:pPr algn="just" defTabSz="420623">
              <a:defRPr sz="2392">
                <a:latin typeface="+mj-lt"/>
                <a:ea typeface="+mj-ea"/>
                <a:cs typeface="+mj-cs"/>
                <a:sym typeface="Helvetica"/>
              </a:defRPr>
            </a:pPr>
            <a:r>
              <a:t>En contrepartie de l’engagement par l’employeur de </a:t>
            </a:r>
            <a:r>
              <a:rPr b="1">
                <a:solidFill>
                  <a:srgbClr val="FF3119"/>
                </a:solidFill>
              </a:rPr>
              <a:t>maintenir les emplois pendant une durée n’excédant pas deux ans</a:t>
            </a:r>
            <a:r>
              <a:t>, un accord d’entreprise (défensif) pouvait aménager la durée du travail, ses modalités d’organisation et de répartition, ainsi que la rémunération des salariés concernés (article L 5125-1 du Code du travail).</a:t>
            </a:r>
          </a:p>
          <a:p>
            <a:pPr algn="just" defTabSz="420623">
              <a:defRPr sz="2392">
                <a:latin typeface="+mj-lt"/>
                <a:ea typeface="+mj-ea"/>
                <a:cs typeface="+mj-cs"/>
                <a:sym typeface="Helvetica"/>
              </a:defRPr>
            </a:pPr>
          </a:p>
          <a:p>
            <a:pPr algn="just" defTabSz="420623">
              <a:defRPr sz="2392">
                <a:latin typeface="+mj-lt"/>
                <a:ea typeface="+mj-ea"/>
                <a:cs typeface="+mj-cs"/>
                <a:sym typeface="Helvetica"/>
              </a:defRPr>
            </a:pPr>
            <a:r>
              <a:t>Lorsqu’un ou plusieurs salariés refusaient l’application de cet accord à leur contrat de travail, leur licenciement reposaient sur un </a:t>
            </a:r>
            <a:r>
              <a:rPr u="sng"/>
              <a:t>motif économique</a:t>
            </a:r>
            <a:r>
              <a:t> (article L 5125-2 du Code du travail), ce qui, au regard des causes de la conclusion de l’accord, pouvait relever d’une certaine cohérence.</a:t>
            </a:r>
          </a:p>
          <a:p>
            <a:pPr algn="just" defTabSz="420623">
              <a:defRPr sz="2392">
                <a:latin typeface="+mj-lt"/>
                <a:ea typeface="+mj-ea"/>
                <a:cs typeface="+mj-cs"/>
                <a:sym typeface="Helvetica"/>
              </a:defRPr>
            </a:pPr>
          </a:p>
          <a:p>
            <a:pPr algn="just" defTabSz="420623">
              <a:defRPr b="1" sz="2392">
                <a:solidFill>
                  <a:srgbClr val="FF2D09"/>
                </a:solidFill>
                <a:latin typeface="+mj-lt"/>
                <a:ea typeface="+mj-ea"/>
                <a:cs typeface="+mj-cs"/>
                <a:sym typeface="Helvetica"/>
              </a:defRPr>
            </a:pPr>
            <a:r>
              <a:t>L’accord offensif </a:t>
            </a:r>
            <a:r>
              <a:rPr b="0">
                <a:solidFill>
                  <a:srgbClr val="000000"/>
                </a:solidFill>
              </a:rPr>
              <a:t>s’en distingue dès lors qu’il a pour objectif de </a:t>
            </a:r>
            <a:r>
              <a:rPr>
                <a:solidFill>
                  <a:srgbClr val="000000"/>
                </a:solidFill>
              </a:rPr>
              <a:t>préserver, ou de développer l’emploi</a:t>
            </a:r>
            <a:r>
              <a:rPr b="0">
                <a:solidFill>
                  <a:srgbClr val="000000"/>
                </a:solidFill>
              </a:rPr>
              <a:t>, </a:t>
            </a:r>
            <a:r>
              <a:rPr>
                <a:solidFill>
                  <a:srgbClr val="FF3B5D"/>
                </a:solidFill>
              </a:rPr>
              <a:t>sans que l’employeur n’ait à justifier de difficultés économiques.</a:t>
            </a:r>
          </a:p>
        </p:txBody>
      </p:sp>
      <p:pic>
        <p:nvPicPr>
          <p:cNvPr id="245" name="image2.png"/>
          <p:cNvPicPr>
            <a:picLocks noChangeAspect="1"/>
          </p:cNvPicPr>
          <p:nvPr/>
        </p:nvPicPr>
        <p:blipFill>
          <a:blip r:embed="rId2">
            <a:extLst/>
          </a:blip>
          <a:stretch>
            <a:fillRect/>
          </a:stretch>
        </p:blipFill>
        <p:spPr>
          <a:xfrm>
            <a:off x="1270000" y="9063483"/>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ph type="title"/>
          </p:nvPr>
        </p:nvSpPr>
        <p:spPr>
          <a:xfrm>
            <a:off x="1270000" y="1116756"/>
            <a:ext cx="10464800" cy="5411044"/>
          </a:xfrm>
          <a:prstGeom prst="rect">
            <a:avLst/>
          </a:prstGeom>
        </p:spPr>
        <p:txBody>
          <a:bodyPr/>
          <a:lstStyle/>
          <a:p>
            <a:pPr algn="just" defTabSz="373887">
              <a:defRPr sz="2304">
                <a:latin typeface="+mj-lt"/>
                <a:ea typeface="+mj-ea"/>
                <a:cs typeface="+mj-cs"/>
                <a:sym typeface="Helvetica"/>
              </a:defRPr>
            </a:pPr>
            <a:r>
              <a:t>La loi El Khomri présente cette particularité qu’elle </a:t>
            </a:r>
            <a:r>
              <a:rPr b="1"/>
              <a:t>impose ici </a:t>
            </a:r>
            <a:r>
              <a:rPr b="1">
                <a:solidFill>
                  <a:srgbClr val="FF2F06"/>
                </a:solidFill>
              </a:rPr>
              <a:t>l</a:t>
            </a:r>
            <a:r>
              <a:rPr b="1">
                <a:solidFill>
                  <a:srgbClr val="FF2C16"/>
                </a:solidFill>
              </a:rPr>
              <a:t>a prévalence de l’accord collectif (offensif) sur le contrat de travail</a:t>
            </a:r>
            <a:r>
              <a:rPr b="1"/>
              <a:t>,</a:t>
            </a:r>
            <a:r>
              <a:t> y compris en matière de rémunération et de durée du travail (article L 2254-2 du Code du travail).</a:t>
            </a:r>
            <a:endParaRPr sz="768">
              <a:latin typeface="Calibri"/>
              <a:ea typeface="Calibri"/>
              <a:cs typeface="Calibri"/>
              <a:sym typeface="Calibri"/>
            </a:endParaRPr>
          </a:p>
          <a:p>
            <a:pPr algn="just" defTabSz="373887">
              <a:defRPr sz="2304">
                <a:latin typeface="+mj-lt"/>
                <a:ea typeface="+mj-ea"/>
                <a:cs typeface="+mj-cs"/>
                <a:sym typeface="Helvetica"/>
              </a:defRPr>
            </a:pPr>
            <a:endParaRPr sz="768">
              <a:latin typeface="Calibri"/>
              <a:ea typeface="Calibri"/>
              <a:cs typeface="Calibri"/>
              <a:sym typeface="Calibri"/>
            </a:endParaRPr>
          </a:p>
          <a:p>
            <a:pPr algn="just" defTabSz="373887">
              <a:defRPr sz="2304">
                <a:latin typeface="+mj-lt"/>
                <a:ea typeface="+mj-ea"/>
                <a:cs typeface="+mj-cs"/>
                <a:sym typeface="Helvetica"/>
              </a:defRPr>
            </a:pPr>
            <a:endParaRPr sz="768">
              <a:latin typeface="Calibri"/>
              <a:ea typeface="Calibri"/>
              <a:cs typeface="Calibri"/>
              <a:sym typeface="Calibri"/>
            </a:endParaRPr>
          </a:p>
          <a:p>
            <a:pPr algn="just" defTabSz="373887">
              <a:defRPr sz="2304">
                <a:latin typeface="+mj-lt"/>
                <a:ea typeface="+mj-ea"/>
                <a:cs typeface="+mj-cs"/>
                <a:sym typeface="Helvetica"/>
              </a:defRPr>
            </a:pPr>
            <a:r>
              <a:t>Imaginons, par exemple, qu’un accord de compétitivité prévoie que les salariés travailleraient une heure supplémentaire par semaine sans recevoir de majoration de salaire.</a:t>
            </a:r>
            <a:endParaRPr sz="768">
              <a:latin typeface="Calibri"/>
              <a:ea typeface="Calibri"/>
              <a:cs typeface="Calibri"/>
              <a:sym typeface="Calibri"/>
            </a:endParaRPr>
          </a:p>
          <a:p>
            <a:pPr algn="just" defTabSz="373887">
              <a:defRPr sz="2304">
                <a:latin typeface="+mj-lt"/>
                <a:ea typeface="+mj-ea"/>
                <a:cs typeface="+mj-cs"/>
                <a:sym typeface="Helvetica"/>
              </a:defRPr>
            </a:pPr>
            <a:r>
              <a:t>Une telle obligation pourrait ne pas rencontrer l’assentiment de l’ensemble des salariés concernés.</a:t>
            </a:r>
          </a:p>
          <a:p>
            <a:pPr algn="just" defTabSz="373887">
              <a:defRPr sz="2304">
                <a:latin typeface="+mj-lt"/>
                <a:ea typeface="+mj-ea"/>
                <a:cs typeface="+mj-cs"/>
                <a:sym typeface="Helvetica"/>
              </a:defRPr>
            </a:pPr>
            <a:endParaRPr sz="768">
              <a:latin typeface="Calibri"/>
              <a:ea typeface="Calibri"/>
              <a:cs typeface="Calibri"/>
              <a:sym typeface="Calibri"/>
            </a:endParaRPr>
          </a:p>
          <a:p>
            <a:pPr algn="just" defTabSz="373887">
              <a:defRPr sz="2304">
                <a:latin typeface="+mj-lt"/>
                <a:ea typeface="+mj-ea"/>
                <a:cs typeface="+mj-cs"/>
                <a:sym typeface="Helvetica"/>
              </a:defRPr>
            </a:pPr>
            <a:r>
              <a:t>La loi prévoit en conséquence que le salarié peut refuser, par écrit, dans le délai d’un mois, la modification de son contrat de travail résultant de l’application de l’accord collectif (articles L 2254-2 II et D 2254-2 du Code du travail).</a:t>
            </a:r>
            <a:endParaRPr sz="768">
              <a:latin typeface="Calibri"/>
              <a:ea typeface="Calibri"/>
              <a:cs typeface="Calibri"/>
              <a:sym typeface="Calibri"/>
            </a:endParaRPr>
          </a:p>
          <a:p>
            <a:pPr algn="just" defTabSz="373887">
              <a:defRPr sz="2304">
                <a:latin typeface="+mj-lt"/>
                <a:ea typeface="+mj-ea"/>
                <a:cs typeface="+mj-cs"/>
                <a:sym typeface="Helvetica"/>
              </a:defRPr>
            </a:pPr>
            <a:endParaRPr sz="768">
              <a:latin typeface="Calibri"/>
              <a:ea typeface="Calibri"/>
              <a:cs typeface="Calibri"/>
              <a:sym typeface="Calibri"/>
            </a:endParaRPr>
          </a:p>
          <a:p>
            <a:pPr algn="just" defTabSz="373887">
              <a:defRPr sz="2304">
                <a:latin typeface="+mj-lt"/>
                <a:ea typeface="+mj-ea"/>
                <a:cs typeface="+mj-cs"/>
                <a:sym typeface="Helvetica"/>
              </a:defRPr>
            </a:pPr>
            <a:r>
              <a:t>Mais dans ce cas, l’employeur est fondé à engager une procédure de licenciement à l’encontre du salarié.</a:t>
            </a:r>
            <a:endParaRPr sz="768">
              <a:latin typeface="Calibri"/>
              <a:ea typeface="Calibri"/>
              <a:cs typeface="Calibri"/>
              <a:sym typeface="Calibri"/>
            </a:endParaRPr>
          </a:p>
        </p:txBody>
      </p:sp>
    </p:spTree>
  </p:cSld>
  <p:clrMapOvr>
    <a:masterClrMapping/>
  </p:clrMapOvr>
  <p:transition xmlns:p14="http://schemas.microsoft.com/office/powerpoint/2010/main" spd="med" advClick="1" p14:dur="1000"/>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9" name="Shape 249"/>
          <p:cNvSpPr/>
          <p:nvPr>
            <p:ph type="title"/>
          </p:nvPr>
        </p:nvSpPr>
        <p:spPr>
          <a:xfrm>
            <a:off x="1168400" y="1498600"/>
            <a:ext cx="10464800" cy="3302000"/>
          </a:xfrm>
          <a:prstGeom prst="rect">
            <a:avLst/>
          </a:prstGeom>
        </p:spPr>
        <p:txBody>
          <a:bodyPr/>
          <a:lstStyle/>
          <a:p>
            <a:pPr algn="just" defTabSz="397256">
              <a:defRPr sz="2600">
                <a:latin typeface="+mj-lt"/>
                <a:ea typeface="+mj-ea"/>
                <a:cs typeface="+mj-cs"/>
                <a:sym typeface="Helvetica"/>
              </a:defRPr>
            </a:pPr>
            <a:r>
              <a:t>Ce licenciement repose sur un </a:t>
            </a:r>
            <a:r>
              <a:rPr>
                <a:solidFill>
                  <a:srgbClr val="FB3120"/>
                </a:solidFill>
              </a:rPr>
              <a:t>motif spécifique</a:t>
            </a:r>
            <a:r>
              <a:t> qui constitue, d’après la loi, une cause réelle et sérieuse et est soumis aux modalités et conditions applicables au licenciement individuel pour motif économique, étant précisé que la lettre de licenciement comporte l’énoncé du motif spécifique sur lequel repose le licenciement (article L 2254-2 du Code du travail).</a:t>
            </a:r>
          </a:p>
          <a:p>
            <a:pPr algn="just" defTabSz="397256">
              <a:defRPr sz="2600">
                <a:latin typeface="+mj-lt"/>
                <a:ea typeface="+mj-ea"/>
                <a:cs typeface="+mj-cs"/>
                <a:sym typeface="Helvetica"/>
              </a:defRPr>
            </a:pPr>
          </a:p>
          <a:p>
            <a:pPr algn="just" defTabSz="397256">
              <a:defRPr sz="2600">
                <a:latin typeface="+mj-lt"/>
                <a:ea typeface="+mj-ea"/>
                <a:cs typeface="+mj-cs"/>
                <a:sym typeface="Helvetica"/>
              </a:defRPr>
            </a:pPr>
            <a:r>
              <a:t>Il est aussi privatif de l’indemnité de préavis….</a:t>
            </a:r>
          </a:p>
        </p:txBody>
      </p:sp>
    </p:spTree>
  </p:cSld>
  <p:clrMapOvr>
    <a:masterClrMapping/>
  </p:clrMapOvr>
  <p:transition xmlns:p14="http://schemas.microsoft.com/office/powerpoint/2010/main" spd="med" advClick="1" p14:dur="1000"/>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1" name="Shape 251"/>
          <p:cNvSpPr/>
          <p:nvPr>
            <p:ph type="title"/>
          </p:nvPr>
        </p:nvSpPr>
        <p:spPr>
          <a:xfrm>
            <a:off x="1544952" y="2444254"/>
            <a:ext cx="10372096" cy="2631977"/>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w="9525">
            <a:solidFill>
              <a:srgbClr val="DE670B"/>
            </a:solidFill>
            <a:round/>
          </a:ln>
          <a:effectLst>
            <a:outerShdw sx="100000" sy="100000" kx="0" ky="0" algn="b" rotWithShape="0" blurRad="38100" dist="25400" dir="5400000">
              <a:srgbClr val="000000">
                <a:alpha val="50000"/>
              </a:srgbClr>
            </a:outerShdw>
          </a:effectLst>
        </p:spPr>
        <p:txBody>
          <a:bodyPr/>
          <a:lstStyle/>
          <a:p>
            <a:pPr algn="just" defTabSz="455673">
              <a:defRPr sz="2800">
                <a:latin typeface="+mj-lt"/>
                <a:ea typeface="+mj-ea"/>
                <a:cs typeface="+mj-cs"/>
                <a:sym typeface="Helvetica"/>
              </a:defRPr>
            </a:pPr>
            <a:r>
              <a:t>Les modalités de ce licenciement présentent de fortes analogies avec le </a:t>
            </a:r>
            <a:r>
              <a:rPr u="sng">
                <a:solidFill>
                  <a:srgbClr val="0000FF"/>
                </a:solidFill>
                <a:uFill>
                  <a:solidFill>
                    <a:srgbClr val="0000FF"/>
                  </a:solidFill>
                </a:uFill>
                <a:hlinkClick r:id="rId2" invalidUrl="" action="" tgtFrame="" tooltip="" history="1" highlightClick="0" endSnd="0"/>
              </a:rPr>
              <a:t>Contrat de Sécurisation Professionnelle</a:t>
            </a:r>
            <a:r>
              <a:t> (CSP), applicable en matière de licenciement pour motif économique.</a:t>
            </a:r>
          </a:p>
        </p:txBody>
      </p:sp>
      <p:pic>
        <p:nvPicPr>
          <p:cNvPr id="252" name="image2.png"/>
          <p:cNvPicPr>
            <a:picLocks noChangeAspect="1"/>
          </p:cNvPicPr>
          <p:nvPr/>
        </p:nvPicPr>
        <p:blipFill>
          <a:blip r:embed="rId3">
            <a:extLst/>
          </a:blip>
          <a:stretch>
            <a:fillRect/>
          </a:stretch>
        </p:blipFill>
        <p:spPr>
          <a:xfrm>
            <a:off x="1450388" y="9212057"/>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4" name="Shape 254"/>
          <p:cNvSpPr/>
          <p:nvPr>
            <p:ph type="title"/>
          </p:nvPr>
        </p:nvSpPr>
        <p:spPr>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w="9525">
            <a:solidFill>
              <a:srgbClr val="DE670B"/>
            </a:solidFill>
            <a:round/>
          </a:ln>
          <a:effectLst>
            <a:outerShdw sx="100000" sy="100000" kx="0" ky="0" algn="b" rotWithShape="0" blurRad="38100" dist="25400" dir="5400000">
              <a:srgbClr val="000000">
                <a:alpha val="50000"/>
              </a:srgbClr>
            </a:outerShdw>
          </a:effectLst>
        </p:spPr>
        <p:txBody>
          <a:bodyPr/>
          <a:lstStyle/>
          <a:p>
            <a:pPr algn="just" defTabSz="578358">
              <a:defRPr sz="2970">
                <a:latin typeface="+mj-lt"/>
                <a:ea typeface="+mj-ea"/>
                <a:cs typeface="+mj-cs"/>
                <a:sym typeface="Helvetica"/>
              </a:defRPr>
            </a:pPr>
            <a:r>
              <a:t>Pendant la durée du parcours d’accompagnement personnalisé, les salariés justifiant au moment de leur rupture du contrat de travail de douze mois d’ancienneté dans l’entreprise, perçoivent une allocation d’accompagnement personnalisé égale à </a:t>
            </a:r>
            <a:r>
              <a:rPr b="1"/>
              <a:t>70 % de leur salaire journalier de référence</a:t>
            </a:r>
            <a:r>
              <a:t> (article D 2254-12 du Code du travail).</a:t>
            </a:r>
          </a:p>
        </p:txBody>
      </p:sp>
      <p:pic>
        <p:nvPicPr>
          <p:cNvPr id="255" name="image2.png"/>
          <p:cNvPicPr>
            <a:picLocks noChangeAspect="1"/>
          </p:cNvPicPr>
          <p:nvPr/>
        </p:nvPicPr>
        <p:blipFill>
          <a:blip r:embed="rId2">
            <a:extLst/>
          </a:blip>
          <a:stretch>
            <a:fillRect/>
          </a:stretch>
        </p:blipFill>
        <p:spPr>
          <a:xfrm>
            <a:off x="1270000" y="8969992"/>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7" name="Shape 257"/>
          <p:cNvSpPr/>
          <p:nvPr/>
        </p:nvSpPr>
        <p:spPr>
          <a:xfrm>
            <a:off x="789093" y="768362"/>
            <a:ext cx="11182775" cy="119772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a:solidFill>
              <a:srgbClr val="DE670B"/>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lvl1pPr>
              <a:defRPr>
                <a:latin typeface="+mj-lt"/>
                <a:ea typeface="+mj-ea"/>
                <a:cs typeface="+mj-cs"/>
                <a:sym typeface="Helvetica"/>
              </a:defRPr>
            </a:lvl1pPr>
          </a:lstStyle>
          <a:p>
            <a:pPr/>
            <a:r>
              <a:t>Les conditions requises pour un tel accord - les outils des élus</a:t>
            </a:r>
          </a:p>
        </p:txBody>
      </p:sp>
      <p:grpSp>
        <p:nvGrpSpPr>
          <p:cNvPr id="260" name="Group 260"/>
          <p:cNvGrpSpPr/>
          <p:nvPr/>
        </p:nvGrpSpPr>
        <p:grpSpPr>
          <a:xfrm>
            <a:off x="7698087" y="2249463"/>
            <a:ext cx="4384170" cy="2361710"/>
            <a:chOff x="-1" y="0"/>
            <a:chExt cx="4384169" cy="2361709"/>
          </a:xfrm>
        </p:grpSpPr>
        <p:sp>
          <p:nvSpPr>
            <p:cNvPr id="258" name="Shape 258"/>
            <p:cNvSpPr/>
            <p:nvPr/>
          </p:nvSpPr>
          <p:spPr>
            <a:xfrm>
              <a:off x="-2" y="-1"/>
              <a:ext cx="4384171" cy="2361710"/>
            </a:xfrm>
            <a:prstGeom prst="roundRect">
              <a:avLst>
                <a:gd name="adj" fmla="val 16667"/>
              </a:avLst>
            </a:prstGeom>
            <a:solidFill>
              <a:srgbClr val="5B9BD5"/>
            </a:solidFill>
            <a:ln w="12700" cap="sq">
              <a:solidFill>
                <a:srgbClr val="43729D"/>
              </a:solidFill>
              <a:prstDash val="solid"/>
              <a:miter lim="8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1400">
                  <a:solidFill>
                    <a:srgbClr val="FFFFFF"/>
                  </a:solidFill>
                  <a:latin typeface="Calibri"/>
                  <a:ea typeface="Calibri"/>
                  <a:cs typeface="Calibri"/>
                  <a:sym typeface="Calibri"/>
                </a:defRPr>
              </a:pPr>
            </a:p>
          </p:txBody>
        </p:sp>
        <p:sp>
          <p:nvSpPr>
            <p:cNvPr id="259" name="Shape 259"/>
            <p:cNvSpPr/>
            <p:nvPr/>
          </p:nvSpPr>
          <p:spPr>
            <a:xfrm>
              <a:off x="115232" y="277613"/>
              <a:ext cx="4153696" cy="14294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7997" tIns="47997" rIns="47997" bIns="47997" numCol="1" anchor="ctr">
              <a:spAutoFit/>
            </a:bodyPr>
            <a:lstStyle>
              <a:lvl1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3000">
                  <a:latin typeface="Calibri"/>
                  <a:ea typeface="Calibri"/>
                  <a:cs typeface="Calibri"/>
                  <a:sym typeface="Calibri"/>
                </a:defRPr>
              </a:lvl1pPr>
            </a:lstStyle>
            <a:p>
              <a:pPr/>
              <a:r>
                <a:t>Possibilité de bénéficier d’un expert mandaté par le C.E</a:t>
              </a:r>
            </a:p>
          </p:txBody>
        </p:sp>
      </p:grpSp>
      <p:grpSp>
        <p:nvGrpSpPr>
          <p:cNvPr id="265" name="Group 265"/>
          <p:cNvGrpSpPr/>
          <p:nvPr/>
        </p:nvGrpSpPr>
        <p:grpSpPr>
          <a:xfrm>
            <a:off x="755125" y="2259774"/>
            <a:ext cx="2800535" cy="3670623"/>
            <a:chOff x="0" y="-1"/>
            <a:chExt cx="2800534" cy="3670622"/>
          </a:xfrm>
        </p:grpSpPr>
        <p:sp>
          <p:nvSpPr>
            <p:cNvPr id="261" name="Shape 261"/>
            <p:cNvSpPr/>
            <p:nvPr/>
          </p:nvSpPr>
          <p:spPr>
            <a:xfrm>
              <a:off x="-1" y="-2"/>
              <a:ext cx="2800532" cy="36706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8900" y="21600"/>
                  </a:lnTo>
                  <a:lnTo>
                    <a:pt x="21600" y="18900"/>
                  </a:lnTo>
                  <a:lnTo>
                    <a:pt x="21600" y="0"/>
                  </a:lnTo>
                  <a:close/>
                </a:path>
              </a:pathLst>
            </a:custGeom>
            <a:solidFill>
              <a:srgbClr val="5B9BD5"/>
            </a:solidFill>
            <a:ln w="12700" cap="sq">
              <a:solidFill>
                <a:srgbClr val="43729D"/>
              </a:solidFill>
              <a:prstDash val="solid"/>
              <a:miter lim="8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1600">
                  <a:solidFill>
                    <a:srgbClr val="FFFFFF"/>
                  </a:solidFill>
                  <a:latin typeface="Calibri"/>
                  <a:ea typeface="Calibri"/>
                  <a:cs typeface="Calibri"/>
                  <a:sym typeface="Calibri"/>
                </a:defRPr>
              </a:pPr>
            </a:p>
          </p:txBody>
        </p:sp>
        <p:sp>
          <p:nvSpPr>
            <p:cNvPr id="262" name="Shape 262"/>
            <p:cNvSpPr/>
            <p:nvPr/>
          </p:nvSpPr>
          <p:spPr>
            <a:xfrm>
              <a:off x="2450441" y="3211768"/>
              <a:ext cx="350093" cy="4588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5592" y="736"/>
                  </a:lnTo>
                  <a:cubicBezTo>
                    <a:pt x="7752" y="4048"/>
                    <a:pt x="13504" y="4048"/>
                    <a:pt x="21600" y="0"/>
                  </a:cubicBezTo>
                  <a:close/>
                </a:path>
              </a:pathLst>
            </a:custGeom>
            <a:solidFill>
              <a:srgbClr val="497CAA"/>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1600">
                  <a:solidFill>
                    <a:srgbClr val="FFFFFF"/>
                  </a:solidFill>
                  <a:latin typeface="Calibri"/>
                  <a:ea typeface="Calibri"/>
                  <a:cs typeface="Calibri"/>
                  <a:sym typeface="Calibri"/>
                </a:defRPr>
              </a:pPr>
            </a:p>
          </p:txBody>
        </p:sp>
        <p:sp>
          <p:nvSpPr>
            <p:cNvPr id="263" name="Shape 263"/>
            <p:cNvSpPr/>
            <p:nvPr/>
          </p:nvSpPr>
          <p:spPr>
            <a:xfrm>
              <a:off x="2450441" y="3211768"/>
              <a:ext cx="350093" cy="4588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5592" y="736"/>
                  </a:lnTo>
                  <a:cubicBezTo>
                    <a:pt x="7752" y="4048"/>
                    <a:pt x="13504" y="4048"/>
                    <a:pt x="21600" y="0"/>
                  </a:cubicBezTo>
                </a:path>
              </a:pathLst>
            </a:custGeom>
            <a:noFill/>
            <a:ln w="12700" cap="sq">
              <a:solidFill>
                <a:srgbClr val="43729D"/>
              </a:solidFill>
              <a:prstDash val="solid"/>
              <a:miter lim="8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1600">
                  <a:solidFill>
                    <a:srgbClr val="FFFFFF"/>
                  </a:solidFill>
                  <a:latin typeface="Calibri"/>
                  <a:ea typeface="Calibri"/>
                  <a:cs typeface="Calibri"/>
                  <a:sym typeface="Calibri"/>
                </a:defRPr>
              </a:pPr>
            </a:p>
          </p:txBody>
        </p:sp>
        <p:sp>
          <p:nvSpPr>
            <p:cNvPr id="264" name="Shape 264"/>
            <p:cNvSpPr/>
            <p:nvPr/>
          </p:nvSpPr>
          <p:spPr>
            <a:xfrm>
              <a:off x="0" y="457875"/>
              <a:ext cx="2800534" cy="23819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7997" tIns="47997" rIns="47997" bIns="47997" numCol="1" anchor="ctr">
              <a:spAutoFit/>
            </a:bodyPr>
            <a:lstStyle/>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3000">
                  <a:latin typeface="+mj-lt"/>
                  <a:ea typeface="+mj-ea"/>
                  <a:cs typeface="+mj-cs"/>
                  <a:sym typeface="Helvetica"/>
                </a:defRPr>
              </a:pPr>
              <a:r>
                <a:t>Signature d’un accord</a:t>
              </a:r>
              <a:endParaRPr>
                <a:solidFill>
                  <a:srgbClr val="FFFFFF"/>
                </a:solidFill>
              </a:endParaR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b="1" sz="3000">
                  <a:latin typeface="+mj-lt"/>
                  <a:ea typeface="+mj-ea"/>
                  <a:cs typeface="+mj-cs"/>
                  <a:sym typeface="Helvetica"/>
                </a:defRPr>
              </a:pPr>
              <a:r>
                <a:t>majoritaire</a:t>
              </a:r>
              <a:r>
                <a:rPr b="0"/>
                <a:t>, au niveau de</a:t>
              </a:r>
              <a:endParaRPr>
                <a:solidFill>
                  <a:srgbClr val="FFFFFF"/>
                </a:solidFill>
              </a:endParaR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3000">
                  <a:latin typeface="+mj-lt"/>
                  <a:ea typeface="+mj-ea"/>
                  <a:cs typeface="+mj-cs"/>
                  <a:sym typeface="Helvetica"/>
                </a:defRPr>
              </a:pPr>
              <a:r>
                <a:t>l’entreprise</a:t>
              </a:r>
            </a:p>
          </p:txBody>
        </p:sp>
      </p:grpSp>
      <p:grpSp>
        <p:nvGrpSpPr>
          <p:cNvPr id="270" name="Group 270"/>
          <p:cNvGrpSpPr/>
          <p:nvPr/>
        </p:nvGrpSpPr>
        <p:grpSpPr>
          <a:xfrm>
            <a:off x="7380749" y="5388664"/>
            <a:ext cx="4802453" cy="3581453"/>
            <a:chOff x="0" y="-1"/>
            <a:chExt cx="4802451" cy="3581451"/>
          </a:xfrm>
        </p:grpSpPr>
        <p:sp>
          <p:nvSpPr>
            <p:cNvPr id="266" name="Shape 266"/>
            <p:cNvSpPr/>
            <p:nvPr/>
          </p:nvSpPr>
          <p:spPr>
            <a:xfrm>
              <a:off x="1" y="-2"/>
              <a:ext cx="4802451" cy="3581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8900" y="21600"/>
                  </a:lnTo>
                  <a:lnTo>
                    <a:pt x="21600" y="18900"/>
                  </a:lnTo>
                  <a:lnTo>
                    <a:pt x="21600" y="0"/>
                  </a:lnTo>
                  <a:close/>
                </a:path>
              </a:pathLst>
            </a:custGeom>
            <a:solidFill>
              <a:srgbClr val="5B9BD5"/>
            </a:solidFill>
            <a:ln w="12700" cap="sq">
              <a:solidFill>
                <a:srgbClr val="43729D"/>
              </a:solidFill>
              <a:prstDash val="solid"/>
              <a:miter lim="8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1600">
                  <a:solidFill>
                    <a:srgbClr val="FFFFFF"/>
                  </a:solidFill>
                  <a:latin typeface="Calibri"/>
                  <a:ea typeface="Calibri"/>
                  <a:cs typeface="Calibri"/>
                  <a:sym typeface="Calibri"/>
                </a:defRPr>
              </a:pPr>
            </a:p>
          </p:txBody>
        </p:sp>
        <p:sp>
          <p:nvSpPr>
            <p:cNvPr id="267" name="Shape 267"/>
            <p:cNvSpPr/>
            <p:nvPr/>
          </p:nvSpPr>
          <p:spPr>
            <a:xfrm>
              <a:off x="4202116" y="3133744"/>
              <a:ext cx="600333" cy="4477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5592" y="736"/>
                  </a:lnTo>
                  <a:cubicBezTo>
                    <a:pt x="7752" y="4048"/>
                    <a:pt x="13504" y="4048"/>
                    <a:pt x="21600" y="0"/>
                  </a:cubicBezTo>
                  <a:close/>
                </a:path>
              </a:pathLst>
            </a:custGeom>
            <a:solidFill>
              <a:srgbClr val="497CAA"/>
            </a:solidFill>
            <a:ln w="12700" cap="flat">
              <a:noFill/>
              <a:miter lim="4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1600">
                  <a:solidFill>
                    <a:srgbClr val="FFFFFF"/>
                  </a:solidFill>
                  <a:latin typeface="Calibri"/>
                  <a:ea typeface="Calibri"/>
                  <a:cs typeface="Calibri"/>
                  <a:sym typeface="Calibri"/>
                </a:defRPr>
              </a:pPr>
            </a:p>
          </p:txBody>
        </p:sp>
        <p:sp>
          <p:nvSpPr>
            <p:cNvPr id="268" name="Shape 268"/>
            <p:cNvSpPr/>
            <p:nvPr/>
          </p:nvSpPr>
          <p:spPr>
            <a:xfrm>
              <a:off x="4202116" y="3133744"/>
              <a:ext cx="600333" cy="4477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5592" y="736"/>
                  </a:lnTo>
                  <a:cubicBezTo>
                    <a:pt x="7752" y="4048"/>
                    <a:pt x="13504" y="4048"/>
                    <a:pt x="21600" y="0"/>
                  </a:cubicBezTo>
                </a:path>
              </a:pathLst>
            </a:custGeom>
            <a:noFill/>
            <a:ln w="12700" cap="sq">
              <a:solidFill>
                <a:srgbClr val="43729D"/>
              </a:solidFill>
              <a:prstDash val="solid"/>
              <a:miter lim="800000"/>
            </a:ln>
            <a:effectLst>
              <a:outerShdw sx="100000" sy="100000" kx="0" ky="0" algn="b" rotWithShape="0" blurRad="38100" dist="25400" dir="5400000">
                <a:srgbClr val="000000">
                  <a:alpha val="50000"/>
                </a:srgbClr>
              </a:outerShdw>
            </a:effectLst>
          </p:spPr>
          <p:txBody>
            <a:bodyPr wrap="square" lIns="50800" tIns="50800" rIns="50800" bIns="50800" numCol="1" anchor="ctr">
              <a:noAutofit/>
            </a:bodyPr>
            <a:lstStyle/>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1600">
                  <a:solidFill>
                    <a:srgbClr val="FFFFFF"/>
                  </a:solidFill>
                  <a:latin typeface="Calibri"/>
                  <a:ea typeface="Calibri"/>
                  <a:cs typeface="Calibri"/>
                  <a:sym typeface="Calibri"/>
                </a:defRPr>
              </a:pPr>
            </a:p>
          </p:txBody>
        </p:sp>
        <p:sp>
          <p:nvSpPr>
            <p:cNvPr id="269" name="Shape 269"/>
            <p:cNvSpPr/>
            <p:nvPr/>
          </p:nvSpPr>
          <p:spPr>
            <a:xfrm>
              <a:off x="-1" y="379716"/>
              <a:ext cx="4802451" cy="24581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7997" tIns="47997" rIns="47997" bIns="47997" numCol="1" anchor="ctr">
              <a:spAutoFit/>
            </a:bodyPr>
            <a:lstStyle/>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2700">
                  <a:latin typeface="Calibri"/>
                  <a:ea typeface="Calibri"/>
                  <a:cs typeface="Calibri"/>
                  <a:sym typeface="Calibri"/>
                </a:defRPr>
              </a:pPr>
              <a:r>
                <a:t>Accord à </a:t>
              </a:r>
              <a:r>
                <a:rPr b="1"/>
                <a:t>durée déterminée</a:t>
              </a:r>
              <a:r>
                <a:t>, à défaut de stipulation, cette durée</a:t>
              </a:r>
              <a:r>
                <a:rPr>
                  <a:solidFill>
                    <a:srgbClr val="FFFFFF"/>
                  </a:solidFill>
                </a:rPr>
                <a:t> </a:t>
              </a:r>
              <a:r>
                <a:t>est de 5 ans.</a:t>
              </a:r>
              <a:endParaRPr>
                <a:solidFill>
                  <a:srgbClr val="FFFFFF"/>
                </a:solidFill>
              </a:endParaR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2700">
                  <a:latin typeface="Calibri"/>
                  <a:ea typeface="Calibri"/>
                  <a:cs typeface="Calibri"/>
                  <a:sym typeface="Calibri"/>
                </a:defRPr>
              </a:pPr>
              <a:endParaRPr>
                <a:solidFill>
                  <a:srgbClr val="FFFFFF"/>
                </a:solidFill>
              </a:endParaR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Lst>
                <a:defRPr sz="2700">
                  <a:latin typeface="Calibri"/>
                  <a:ea typeface="Calibri"/>
                  <a:cs typeface="Calibri"/>
                  <a:sym typeface="Calibri"/>
                </a:defRPr>
              </a:pPr>
              <a:r>
                <a:t>Un bilan est effectué chaque année </a:t>
              </a:r>
              <a:r>
                <a:t>par les signataires</a:t>
              </a:r>
            </a:p>
          </p:txBody>
        </p:sp>
      </p:grpSp>
      <p:pic>
        <p:nvPicPr>
          <p:cNvPr id="271" name="image2.png"/>
          <p:cNvPicPr>
            <a:picLocks noChangeAspect="1"/>
          </p:cNvPicPr>
          <p:nvPr/>
        </p:nvPicPr>
        <p:blipFill>
          <a:blip r:embed="rId2">
            <a:extLst/>
          </a:blip>
          <a:stretch>
            <a:fillRect/>
          </a:stretch>
        </p:blipFill>
        <p:spPr>
          <a:xfrm>
            <a:off x="1174815" y="8921601"/>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xfrm>
            <a:off x="1270000" y="1579413"/>
            <a:ext cx="10464800" cy="4948387"/>
          </a:xfrm>
          <a:prstGeom prst="rect">
            <a:avLst/>
          </a:prstGeom>
        </p:spPr>
        <p:txBody>
          <a:bodyPr/>
          <a:lstStyle/>
          <a:p>
            <a:pPr algn="just">
              <a:defRPr sz="3100">
                <a:latin typeface="+mj-lt"/>
                <a:ea typeface="+mj-ea"/>
                <a:cs typeface="+mj-cs"/>
                <a:sym typeface="Helvetica"/>
              </a:defRPr>
            </a:pPr>
            <a:r>
              <a:t>MAIS aujourd’hui la négociation est très encadrée par le code du travail…</a:t>
            </a:r>
          </a:p>
          <a:p>
            <a:pPr algn="just">
              <a:defRPr sz="3100">
                <a:latin typeface="+mj-lt"/>
                <a:ea typeface="+mj-ea"/>
                <a:cs typeface="+mj-cs"/>
                <a:sym typeface="Helvetica"/>
              </a:defRPr>
            </a:pPr>
          </a:p>
          <a:p>
            <a:pPr algn="just">
              <a:defRPr sz="3100">
                <a:latin typeface="+mj-lt"/>
                <a:ea typeface="+mj-ea"/>
                <a:cs typeface="+mj-cs"/>
                <a:sym typeface="Helvetica"/>
              </a:defRPr>
            </a:pPr>
            <a:r>
              <a:t>La Loi Travail a donc pour objet de refondre celui-ci pour arriver quasiment « un code du travail par entreprise »…..</a:t>
            </a:r>
          </a:p>
          <a:p>
            <a:pPr algn="just">
              <a:defRPr sz="3100">
                <a:latin typeface="+mj-lt"/>
                <a:ea typeface="+mj-ea"/>
                <a:cs typeface="+mj-cs"/>
                <a:sym typeface="Helvetica"/>
              </a:defRPr>
            </a:pPr>
          </a:p>
          <a:p>
            <a:pPr algn="just">
              <a:defRPr sz="3100">
                <a:latin typeface="+mj-lt"/>
                <a:ea typeface="+mj-ea"/>
                <a:cs typeface="+mj-cs"/>
                <a:sym typeface="Helvetica"/>
              </a:defRPr>
            </a:pPr>
            <a:r>
              <a:t>Comment ? </a:t>
            </a:r>
            <a:r>
              <a:rPr b="1"/>
              <a:t>En inversant la hiérarchie des normes….</a:t>
            </a:r>
          </a:p>
        </p:txBody>
      </p:sp>
    </p:spTree>
  </p:cSld>
  <p:clrMapOvr>
    <a:masterClrMapping/>
  </p:clrMapOvr>
  <p:transition xmlns:p14="http://schemas.microsoft.com/office/powerpoint/2010/main" spd="med" advClick="1" p14:dur="1000"/>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3" name="Shape 273"/>
          <p:cNvSpPr/>
          <p:nvPr/>
        </p:nvSpPr>
        <p:spPr>
          <a:xfrm>
            <a:off x="1066799" y="3645475"/>
            <a:ext cx="11375815" cy="715120"/>
          </a:xfrm>
          <a:prstGeom prst="rect">
            <a:avLst/>
          </a:prstGeom>
          <a:gradFill>
            <a:gsLst>
              <a:gs pos="0">
                <a:srgbClr val="CE2100"/>
              </a:gs>
              <a:gs pos="100000">
                <a:schemeClr val="accent5">
                  <a:hueOff val="-477027"/>
                  <a:satOff val="5825"/>
                  <a:lumOff val="41095"/>
                </a:schemeClr>
              </a:gs>
            </a:gsLst>
            <a:lin ang="16200000"/>
          </a:gradFill>
          <a:ln>
            <a:solidFill>
              <a:srgbClr val="C82101"/>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lvl1pPr>
              <a:defRPr sz="4000">
                <a:solidFill>
                  <a:srgbClr val="FFFFFF"/>
                </a:solidFill>
                <a:latin typeface="+mj-lt"/>
                <a:ea typeface="+mj-ea"/>
                <a:cs typeface="+mj-cs"/>
                <a:sym typeface="Helvetica"/>
              </a:defRPr>
            </a:lvl1pPr>
          </a:lstStyle>
          <a:p>
            <a:pPr/>
            <a:r>
              <a:t>Quid de la médecine du travail ?</a:t>
            </a:r>
          </a:p>
        </p:txBody>
      </p:sp>
      <p:pic>
        <p:nvPicPr>
          <p:cNvPr id="274" name="image2.png"/>
          <p:cNvPicPr>
            <a:picLocks noChangeAspect="1"/>
          </p:cNvPicPr>
          <p:nvPr/>
        </p:nvPicPr>
        <p:blipFill>
          <a:blip r:embed="rId2">
            <a:extLst/>
          </a:blip>
          <a:stretch>
            <a:fillRect/>
          </a:stretch>
        </p:blipFill>
        <p:spPr>
          <a:xfrm>
            <a:off x="1066799" y="8932415"/>
            <a:ext cx="1310756"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6" name="Shape 276"/>
          <p:cNvSpPr/>
          <p:nvPr/>
        </p:nvSpPr>
        <p:spPr>
          <a:xfrm>
            <a:off x="870370" y="2718904"/>
            <a:ext cx="11694167" cy="5048995"/>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b="1" sz="2200">
                <a:latin typeface="+mj-lt"/>
                <a:ea typeface="+mj-ea"/>
                <a:cs typeface="+mj-cs"/>
                <a:sym typeface="Helvetica"/>
              </a:defRPr>
            </a:pPr>
            <a:r>
              <a:t>Suppression de la visite médicale d’embauche :</a:t>
            </a:r>
            <a:r>
              <a:rPr b="0"/>
              <a:t> celle-ci est remplacée par une simple </a:t>
            </a:r>
            <a:r>
              <a:rPr b="0">
                <a:solidFill>
                  <a:srgbClr val="FE3B20"/>
                </a:solidFill>
              </a:rPr>
              <a:t>visite d’information </a:t>
            </a:r>
            <a:r>
              <a:rPr b="0"/>
              <a:t>qui pourra être effectuée par un membre de l’équipe pluridisciplinaire. Elle est seulement conservée pour les salariés sur des postes à risques.</a:t>
            </a:r>
          </a:p>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sz="2200">
                <a:latin typeface="+mj-lt"/>
                <a:ea typeface="+mj-ea"/>
                <a:cs typeface="+mj-cs"/>
                <a:sym typeface="Helvetica"/>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b="1" sz="2200">
                <a:latin typeface="+mj-lt"/>
                <a:ea typeface="+mj-ea"/>
                <a:cs typeface="+mj-cs"/>
                <a:sym typeface="Helvetica"/>
              </a:defRPr>
            </a:pPr>
            <a:r>
              <a:t>Suppression de la visite médicale tous les deux ans</a:t>
            </a:r>
            <a:r>
              <a:rPr b="0"/>
              <a:t>. La périodicité du suivi se fera en fonction </a:t>
            </a:r>
            <a:r>
              <a:t>des conditions de travail, de l’état de santé, de l’âge et des risques professionnels</a:t>
            </a:r>
            <a:r>
              <a:rPr b="0"/>
              <a:t> auxquels est confronté le salarié. Ce suivi pourra également être effectué par un membre de l’équipe pluridisciplinaire (c’est-à-dire pas forcément par un médecin).</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sz="2200">
                <a:latin typeface="+mj-lt"/>
                <a:ea typeface="+mj-ea"/>
                <a:cs typeface="+mj-cs"/>
                <a:sym typeface="Helvetica"/>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b="1" sz="2200">
                <a:latin typeface="+mj-lt"/>
                <a:ea typeface="+mj-ea"/>
                <a:cs typeface="+mj-cs"/>
                <a:sym typeface="Helvetica"/>
              </a:defRPr>
            </a:pPr>
            <a:r>
              <a:t>Suppression de la visite médicale tous les 6 mois pour les travailleurs de nuit</a:t>
            </a:r>
            <a:r>
              <a:rPr b="0"/>
              <a:t>. Périodicité fixée par le médecin du travail.</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sz="2200">
                <a:latin typeface="+mj-lt"/>
                <a:ea typeface="+mj-ea"/>
                <a:cs typeface="+mj-cs"/>
                <a:sym typeface="Helvetica"/>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sz="2200">
                <a:latin typeface="+mj-lt"/>
                <a:ea typeface="+mj-ea"/>
                <a:cs typeface="+mj-cs"/>
                <a:sym typeface="Helvetica"/>
              </a:defRPr>
            </a:pPr>
            <a:r>
              <a:t>En supprimant l’automaticité de la visite médicale et en écartant le médecin du travail, sensibilisé aux pathologies professionnelles, la loi rend plus difficile leur reconnaissance en l’absence de « point de départ ».</a:t>
            </a:r>
          </a:p>
        </p:txBody>
      </p:sp>
      <p:sp>
        <p:nvSpPr>
          <p:cNvPr id="277" name="Shape 277"/>
          <p:cNvSpPr/>
          <p:nvPr/>
        </p:nvSpPr>
        <p:spPr>
          <a:xfrm>
            <a:off x="793320" y="442536"/>
            <a:ext cx="11418160" cy="119772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a:solidFill>
              <a:srgbClr val="DE670B"/>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lvl1pPr>
              <a:defRPr>
                <a:latin typeface="+mj-lt"/>
                <a:ea typeface="+mj-ea"/>
                <a:cs typeface="+mj-cs"/>
                <a:sym typeface="Helvetica"/>
              </a:defRPr>
            </a:lvl1pPr>
          </a:lstStyle>
          <a:p>
            <a:pPr/>
            <a:r>
              <a:t>Une médecine d’aptitude en lieu et place de la prévention des risques</a:t>
            </a:r>
          </a:p>
        </p:txBody>
      </p:sp>
      <p:pic>
        <p:nvPicPr>
          <p:cNvPr id="278" name="image2.png"/>
          <p:cNvPicPr>
            <a:picLocks noChangeAspect="1"/>
          </p:cNvPicPr>
          <p:nvPr/>
        </p:nvPicPr>
        <p:blipFill>
          <a:blip r:embed="rId2">
            <a:extLst/>
          </a:blip>
          <a:stretch>
            <a:fillRect/>
          </a:stretch>
        </p:blipFill>
        <p:spPr>
          <a:xfrm>
            <a:off x="870370" y="8605732"/>
            <a:ext cx="1310756"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0" name="Shape 280"/>
          <p:cNvSpPr/>
          <p:nvPr>
            <p:ph type="title"/>
          </p:nvPr>
        </p:nvSpPr>
        <p:spPr>
          <a:xfrm>
            <a:off x="1270000" y="3225800"/>
            <a:ext cx="10464800" cy="1768327"/>
          </a:xfrm>
          <a:prstGeom prst="rect">
            <a:avLst/>
          </a:prstGeom>
          <a:gradFill>
            <a:gsLst>
              <a:gs pos="0">
                <a:srgbClr val="CE2100"/>
              </a:gs>
              <a:gs pos="100000">
                <a:schemeClr val="accent5">
                  <a:hueOff val="-477027"/>
                  <a:satOff val="5825"/>
                  <a:lumOff val="41095"/>
                </a:schemeClr>
              </a:gs>
            </a:gsLst>
            <a:lin ang="16200000"/>
          </a:gradFill>
          <a:ln w="9525">
            <a:solidFill>
              <a:srgbClr val="C82101"/>
            </a:solidFill>
            <a:round/>
          </a:ln>
          <a:effectLst>
            <a:outerShdw sx="100000" sy="100000" kx="0" ky="0" algn="b" rotWithShape="0" blurRad="38100" dist="25400" dir="5400000">
              <a:srgbClr val="000000">
                <a:alpha val="50000"/>
              </a:srgbClr>
            </a:outerShdw>
          </a:effectLst>
        </p:spPr>
        <p:txBody>
          <a:bodyPr/>
          <a:lstStyle>
            <a:lvl1pPr>
              <a:defRPr sz="4000">
                <a:solidFill>
                  <a:srgbClr val="FFFFFF"/>
                </a:solidFill>
                <a:latin typeface="+mn-lt"/>
                <a:ea typeface="+mn-ea"/>
                <a:cs typeface="+mn-cs"/>
                <a:sym typeface="Helvetica Neue"/>
              </a:defRPr>
            </a:lvl1pPr>
          </a:lstStyle>
          <a:p>
            <a:pPr/>
            <a:r>
              <a:t>L’inaptitude du salarié</a:t>
            </a:r>
          </a:p>
        </p:txBody>
      </p:sp>
      <p:pic>
        <p:nvPicPr>
          <p:cNvPr id="281" name="image2.png"/>
          <p:cNvPicPr>
            <a:picLocks noChangeAspect="1"/>
          </p:cNvPicPr>
          <p:nvPr/>
        </p:nvPicPr>
        <p:blipFill>
          <a:blip r:embed="rId2">
            <a:extLst/>
          </a:blip>
          <a:stretch>
            <a:fillRect/>
          </a:stretch>
        </p:blipFill>
        <p:spPr>
          <a:xfrm>
            <a:off x="1270000" y="8969992"/>
            <a:ext cx="1310755"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ph type="title"/>
          </p:nvPr>
        </p:nvSpPr>
        <p:spPr>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w="9525">
            <a:solidFill>
              <a:srgbClr val="DE670B"/>
            </a:solidFill>
            <a:round/>
          </a:ln>
          <a:effectLst>
            <a:outerShdw sx="100000" sy="100000" kx="0" ky="0" algn="b" rotWithShape="0" blurRad="38100" dist="25400" dir="5400000">
              <a:srgbClr val="000000">
                <a:alpha val="50000"/>
              </a:srgbClr>
            </a:outerShdw>
          </a:effectLst>
        </p:spPr>
        <p:txBody>
          <a:bodyPr/>
          <a:lstStyle/>
          <a:p>
            <a:pPr lvl="2" defTabSz="566673">
              <a:defRPr b="1" sz="3400">
                <a:latin typeface="+mn-lt"/>
                <a:ea typeface="+mn-ea"/>
                <a:cs typeface="+mn-cs"/>
                <a:sym typeface="Helvetica Neue"/>
              </a:defRPr>
            </a:pPr>
            <a:r>
              <a:t>AVANT</a:t>
            </a:r>
            <a:r>
              <a:rPr b="0"/>
              <a:t> : 2 VISTES EN 15 JOURS (Exceptionnellement en une seule visite) -</a:t>
            </a:r>
          </a:p>
          <a:p>
            <a:pPr lvl="2" defTabSz="566673">
              <a:defRPr sz="3400">
                <a:latin typeface="+mn-lt"/>
                <a:ea typeface="+mn-ea"/>
                <a:cs typeface="+mn-cs"/>
                <a:sym typeface="Helvetica Neue"/>
              </a:defRPr>
            </a:pPr>
          </a:p>
          <a:p>
            <a:pPr lvl="2" defTabSz="566673">
              <a:defRPr sz="3400">
                <a:latin typeface="+mn-lt"/>
                <a:ea typeface="+mn-ea"/>
                <a:cs typeface="+mn-cs"/>
                <a:sym typeface="Helvetica Neue"/>
              </a:defRPr>
            </a:pPr>
            <a:r>
              <a:t>    </a:t>
            </a:r>
            <a:r>
              <a:rPr b="1"/>
              <a:t>AUJOURD’HUI :</a:t>
            </a:r>
            <a:r>
              <a:t> LA VISITE UNIQUE DEVIENT LA REGLE…..</a:t>
            </a:r>
          </a:p>
        </p:txBody>
      </p:sp>
      <p:pic>
        <p:nvPicPr>
          <p:cNvPr id="284" name="image2.png"/>
          <p:cNvPicPr>
            <a:picLocks noChangeAspect="1"/>
          </p:cNvPicPr>
          <p:nvPr/>
        </p:nvPicPr>
        <p:blipFill>
          <a:blip r:embed="rId2">
            <a:extLst/>
          </a:blip>
          <a:stretch>
            <a:fillRect/>
          </a:stretch>
        </p:blipFill>
        <p:spPr>
          <a:xfrm>
            <a:off x="1270000" y="8468952"/>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6" name="Shape 286"/>
          <p:cNvSpPr/>
          <p:nvPr>
            <p:ph type="title"/>
          </p:nvPr>
        </p:nvSpPr>
        <p:spPr>
          <a:xfrm>
            <a:off x="1270000" y="574625"/>
            <a:ext cx="10464800" cy="8065493"/>
          </a:xfrm>
          <a:prstGeom prst="rect">
            <a:avLst/>
          </a:prstGeom>
        </p:spPr>
        <p:txBody>
          <a:bodyPr/>
          <a:lstStyle/>
          <a:p>
            <a:pPr marL="270342" indent="-270342" algn="l" defTabSz="270342">
              <a:tabLst>
                <a:tab pos="76200" algn="l"/>
                <a:tab pos="266700" algn="l"/>
              </a:tabLst>
              <a:defRPr sz="810">
                <a:solidFill>
                  <a:srgbClr val="313030"/>
                </a:solidFill>
                <a:latin typeface="Arial"/>
                <a:ea typeface="Arial"/>
                <a:cs typeface="Arial"/>
                <a:sym typeface="Arial"/>
              </a:defRPr>
            </a:pPr>
            <a:r>
              <a:t>		</a:t>
            </a:r>
          </a:p>
          <a:p>
            <a:pPr marL="270342" indent="-270342" algn="l" defTabSz="270342">
              <a:tabLst>
                <a:tab pos="76200" algn="l"/>
                <a:tab pos="266700" algn="l"/>
              </a:tabLst>
              <a:defRPr sz="810">
                <a:solidFill>
                  <a:srgbClr val="313030"/>
                </a:solidFill>
                <a:latin typeface="Arial"/>
                <a:ea typeface="Arial"/>
                <a:cs typeface="Arial"/>
                <a:sym typeface="Arial"/>
              </a:defRPr>
            </a:pPr>
          </a:p>
          <a:p>
            <a:pPr algn="l" defTabSz="270342">
              <a:defRPr b="1" sz="1620">
                <a:solidFill>
                  <a:srgbClr val="313030"/>
                </a:solidFill>
                <a:latin typeface="Arial"/>
                <a:ea typeface="Arial"/>
                <a:cs typeface="Arial"/>
                <a:sym typeface="Arial"/>
              </a:defRPr>
            </a:pPr>
            <a:r>
              <a:t>► </a:t>
            </a:r>
            <a:r>
              <a:rPr sz="2106">
                <a:latin typeface="+mj-lt"/>
                <a:ea typeface="+mj-ea"/>
                <a:cs typeface="+mj-cs"/>
                <a:sym typeface="Helvetica"/>
              </a:rPr>
              <a:t>Un préalable : avoir réalisé 4 actions</a:t>
            </a:r>
            <a:endParaRPr sz="2106">
              <a:latin typeface="+mj-lt"/>
              <a:ea typeface="+mj-ea"/>
              <a:cs typeface="+mj-cs"/>
              <a:sym typeface="Helvetica"/>
            </a:endParaRPr>
          </a:p>
          <a:p>
            <a:pPr algn="just" defTabSz="270342">
              <a:defRPr sz="2106">
                <a:solidFill>
                  <a:srgbClr val="313030"/>
                </a:solidFill>
                <a:latin typeface="+mj-lt"/>
                <a:ea typeface="+mj-ea"/>
                <a:cs typeface="+mj-cs"/>
                <a:sym typeface="Helvetica"/>
              </a:defRPr>
            </a:pPr>
            <a:r>
              <a:t>Depuis le 1er janvier 2017, le médecin du travail ne peut déclarer un salarié inapte à son poste de travail qu’après avoir réalisé les 4 actions suivantes (C. trav., art. R. 4624-42) :</a:t>
            </a:r>
          </a:p>
          <a:p>
            <a:pPr algn="just" defTabSz="270342">
              <a:defRPr sz="2106">
                <a:solidFill>
                  <a:srgbClr val="313030"/>
                </a:solidFill>
                <a:latin typeface="+mj-lt"/>
                <a:ea typeface="+mj-ea"/>
                <a:cs typeface="+mj-cs"/>
                <a:sym typeface="Helvetica"/>
              </a:defRPr>
            </a:pPr>
          </a:p>
          <a:p>
            <a:pPr lvl="2" indent="270342" algn="just" defTabSz="270342">
              <a:tabLst>
                <a:tab pos="76200" algn="l"/>
                <a:tab pos="266700" algn="l"/>
              </a:tabLst>
              <a:defRPr sz="2106">
                <a:solidFill>
                  <a:srgbClr val="313030"/>
                </a:solidFill>
                <a:latin typeface="+mj-lt"/>
                <a:ea typeface="+mj-ea"/>
                <a:cs typeface="+mj-cs"/>
                <a:sym typeface="Helvetica"/>
              </a:defRPr>
            </a:pPr>
            <a:r>
              <a:t>1. </a:t>
            </a:r>
            <a:r>
              <a:rPr b="1"/>
              <a:t>avoir réalisé au moins un examen médical</a:t>
            </a:r>
            <a:r>
              <a:t> de l’intéressé accompagné, le cas échéant, des examens complémentaires, permettant un échange sur les mesures d’aménagement, d’adaptation ou de mutation de poste ou la nécessité de proposer un changement de poste . L'échange porte sur l’avis et les propositions qu’il entend adresser à l'employeur (pour plus de précisions, voir ci-dessus).</a:t>
            </a:r>
          </a:p>
          <a:p>
            <a:pPr marL="270342" indent="-270342" algn="just" defTabSz="270342">
              <a:tabLst>
                <a:tab pos="76200" algn="l"/>
                <a:tab pos="266700" algn="l"/>
              </a:tabLst>
              <a:defRPr sz="2106">
                <a:solidFill>
                  <a:srgbClr val="313030"/>
                </a:solidFill>
                <a:latin typeface="+mj-lt"/>
                <a:ea typeface="+mj-ea"/>
                <a:cs typeface="+mj-cs"/>
                <a:sym typeface="Helvetica"/>
              </a:defRPr>
            </a:pPr>
            <a:r>
              <a:t>		</a:t>
            </a:r>
          </a:p>
          <a:p>
            <a:pPr lvl="2" indent="270342" algn="just" defTabSz="270342">
              <a:tabLst>
                <a:tab pos="76200" algn="l"/>
                <a:tab pos="266700" algn="l"/>
              </a:tabLst>
              <a:defRPr sz="2106">
                <a:solidFill>
                  <a:srgbClr val="313030"/>
                </a:solidFill>
                <a:latin typeface="+mj-lt"/>
                <a:ea typeface="+mj-ea"/>
                <a:cs typeface="+mj-cs"/>
                <a:sym typeface="Helvetica"/>
              </a:defRPr>
            </a:pPr>
            <a:r>
              <a:t>2.  </a:t>
            </a:r>
            <a:r>
              <a:rPr b="1"/>
              <a:t>avoir réalisé une étude de poste</a:t>
            </a:r>
            <a:r>
              <a:t> </a:t>
            </a:r>
            <a:r>
              <a:rPr>
                <a:solidFill>
                  <a:srgbClr val="000000"/>
                </a:solidFill>
              </a:rPr>
              <a:t>ou fait réaliser</a:t>
            </a:r>
            <a:r>
              <a:t> cette étude par un membre de l’équipe pluridisciplinaire (avant : obligation règlementaire - Art R 4624-31 - Aujourd’hui possible par un membre de l’équipe pluridisciplinaire)</a:t>
            </a:r>
          </a:p>
          <a:p>
            <a:pPr lvl="2" indent="270342" algn="just" defTabSz="270342">
              <a:tabLst>
                <a:tab pos="76200" algn="l"/>
                <a:tab pos="266700" algn="l"/>
              </a:tabLst>
              <a:defRPr sz="2106">
                <a:solidFill>
                  <a:srgbClr val="313030"/>
                </a:solidFill>
                <a:latin typeface="+mj-lt"/>
                <a:ea typeface="+mj-ea"/>
                <a:cs typeface="+mj-cs"/>
                <a:sym typeface="Helvetica"/>
              </a:defRPr>
            </a:pPr>
          </a:p>
          <a:p>
            <a:pPr lvl="2" indent="270342" algn="just" defTabSz="270342">
              <a:tabLst>
                <a:tab pos="76200" algn="l"/>
                <a:tab pos="266700" algn="l"/>
              </a:tabLst>
              <a:defRPr sz="2106">
                <a:solidFill>
                  <a:srgbClr val="313030"/>
                </a:solidFill>
                <a:latin typeface="+mj-lt"/>
                <a:ea typeface="+mj-ea"/>
                <a:cs typeface="+mj-cs"/>
                <a:sym typeface="Helvetica"/>
              </a:defRPr>
            </a:pPr>
            <a:r>
              <a:t>3. avoir </a:t>
            </a:r>
            <a:r>
              <a:rPr b="1"/>
              <a:t>réalisé ou fait réaliser une étude des conditions de travail </a:t>
            </a:r>
            <a:r>
              <a:t>dans l’établissement et indiqué la date à laquelle la fiche d’entreprise a été actualisée.</a:t>
            </a:r>
          </a:p>
          <a:p>
            <a:pPr lvl="2" indent="270342" algn="just" defTabSz="270342">
              <a:tabLst>
                <a:tab pos="76200" algn="l"/>
                <a:tab pos="266700" algn="l"/>
              </a:tabLst>
              <a:defRPr sz="2106">
                <a:solidFill>
                  <a:srgbClr val="313030"/>
                </a:solidFill>
                <a:latin typeface="+mj-lt"/>
                <a:ea typeface="+mj-ea"/>
                <a:cs typeface="+mj-cs"/>
                <a:sym typeface="Helvetica"/>
              </a:defRPr>
            </a:pPr>
          </a:p>
          <a:p>
            <a:pPr lvl="2" indent="270342" algn="just" defTabSz="270342">
              <a:tabLst>
                <a:tab pos="76200" algn="l"/>
                <a:tab pos="266700" algn="l"/>
              </a:tabLst>
              <a:defRPr sz="2106">
                <a:solidFill>
                  <a:srgbClr val="313030"/>
                </a:solidFill>
                <a:latin typeface="+mj-lt"/>
                <a:ea typeface="+mj-ea"/>
                <a:cs typeface="+mj-cs"/>
                <a:sym typeface="Helvetica"/>
              </a:defRPr>
            </a:pPr>
            <a:r>
              <a:t>4. </a:t>
            </a:r>
            <a:r>
              <a:rPr b="1"/>
              <a:t>avoir échangé, par tout moyen,</a:t>
            </a:r>
            <a:r>
              <a:t> avec l’employeur. Cet échange est destiné à permettre à l’employeur de faire valoir ses observations sur les avis et propositions que le médecin du travail entend adresser. A noter que le médecin du travail peut proposer à l’employeur, comme auparavant,  l’appui de l’équipe pluridisciplinaire ou celui d’un organisme compétent en matière de maintien en emploi pour mettre en œuvre son avis et ses indications ou ses propositions  (C. trav., art. L. 4624-4 et L. 4624-5).</a:t>
            </a:r>
          </a:p>
        </p:txBody>
      </p:sp>
      <p:pic>
        <p:nvPicPr>
          <p:cNvPr id="287" name="image2.png"/>
          <p:cNvPicPr>
            <a:picLocks noChangeAspect="1"/>
          </p:cNvPicPr>
          <p:nvPr/>
        </p:nvPicPr>
        <p:blipFill>
          <a:blip r:embed="rId2">
            <a:extLst/>
          </a:blip>
          <a:stretch>
            <a:fillRect/>
          </a:stretch>
        </p:blipFill>
        <p:spPr>
          <a:xfrm>
            <a:off x="1270000" y="8969992"/>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9" name="Shape 289"/>
          <p:cNvSpPr/>
          <p:nvPr/>
        </p:nvSpPr>
        <p:spPr>
          <a:xfrm>
            <a:off x="618059" y="3548955"/>
            <a:ext cx="11418160" cy="715120"/>
          </a:xfrm>
          <a:prstGeom prst="rect">
            <a:avLst/>
          </a:prstGeom>
          <a:gradFill>
            <a:gsLst>
              <a:gs pos="0">
                <a:srgbClr val="CE2100"/>
              </a:gs>
              <a:gs pos="100000">
                <a:schemeClr val="accent5">
                  <a:hueOff val="-477027"/>
                  <a:satOff val="5825"/>
                  <a:lumOff val="41095"/>
                </a:schemeClr>
              </a:gs>
            </a:gsLst>
            <a:lin ang="16200000"/>
          </a:gradFill>
          <a:ln>
            <a:solidFill>
              <a:srgbClr val="C82101"/>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lvl1pPr>
              <a:defRPr sz="4000">
                <a:solidFill>
                  <a:srgbClr val="FFFFFF"/>
                </a:solidFill>
                <a:latin typeface="+mj-lt"/>
                <a:ea typeface="+mj-ea"/>
                <a:cs typeface="+mj-cs"/>
                <a:sym typeface="Helvetica"/>
              </a:defRPr>
            </a:lvl1pPr>
          </a:lstStyle>
          <a:p>
            <a:pPr/>
            <a:r>
              <a:t>Les représentants du personnel</a:t>
            </a:r>
          </a:p>
        </p:txBody>
      </p:sp>
      <p:pic>
        <p:nvPicPr>
          <p:cNvPr id="290" name="image2.png"/>
          <p:cNvPicPr>
            <a:picLocks noChangeAspect="1"/>
          </p:cNvPicPr>
          <p:nvPr/>
        </p:nvPicPr>
        <p:blipFill>
          <a:blip r:embed="rId2">
            <a:extLst/>
          </a:blip>
          <a:stretch>
            <a:fillRect/>
          </a:stretch>
        </p:blipFill>
        <p:spPr>
          <a:xfrm>
            <a:off x="618058" y="8719470"/>
            <a:ext cx="1310755" cy="481628"/>
          </a:xfrm>
          <a:prstGeom prst="rect">
            <a:avLst/>
          </a:prstGeom>
          <a:ln w="12700">
            <a:miter lim="400000"/>
          </a:ln>
        </p:spPr>
      </p:pic>
    </p:spTree>
  </p:cSld>
  <p:clrMapOvr>
    <a:masterClrMapping/>
  </p:clrMapOvr>
  <p:transition xmlns:p14="http://schemas.microsoft.com/office/powerpoint/2010/main" spd="med" advClick="1" p14:dur="1000"/>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2" name="Shape 292"/>
          <p:cNvSpPr/>
          <p:nvPr/>
        </p:nvSpPr>
        <p:spPr>
          <a:xfrm>
            <a:off x="550721" y="-49084"/>
            <a:ext cx="11903358" cy="9252695"/>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indent="273046" algn="just" defTabSz="449262">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b="1" sz="1800">
                <a:latin typeface="Calibri"/>
                <a:ea typeface="Calibri"/>
                <a:cs typeface="Calibri"/>
                <a:sym typeface="Calibri"/>
              </a:defRPr>
            </a:pPr>
          </a:p>
          <a:p>
            <a:pPr lvl="1" indent="228600" algn="just" defTabSz="457200">
              <a:defRPr sz="1400">
                <a:solidFill>
                  <a:srgbClr val="232323"/>
                </a:solidFill>
                <a:latin typeface="Verdana"/>
                <a:ea typeface="Verdana"/>
                <a:cs typeface="Verdana"/>
                <a:sym typeface="Verdana"/>
              </a:defRPr>
            </a:pPr>
            <a:r>
              <a:t>  </a:t>
            </a:r>
          </a:p>
          <a:p>
            <a:pPr lvl="1" indent="228600" algn="just" defTabSz="457200">
              <a:defRPr sz="1400">
                <a:solidFill>
                  <a:srgbClr val="232323"/>
                </a:solidFill>
                <a:latin typeface="Verdana"/>
                <a:ea typeface="Verdana"/>
                <a:cs typeface="Verdana"/>
                <a:sym typeface="Verdana"/>
              </a:defRPr>
            </a:pPr>
          </a:p>
          <a:p>
            <a:pPr lvl="1" indent="228600" algn="just" defTabSz="457200">
              <a:defRPr sz="1400">
                <a:solidFill>
                  <a:srgbClr val="232323"/>
                </a:solidFill>
                <a:latin typeface="Verdana"/>
                <a:ea typeface="Verdana"/>
                <a:cs typeface="Verdana"/>
                <a:sym typeface="Verdana"/>
              </a:defRPr>
            </a:pPr>
          </a:p>
          <a:p>
            <a:pPr lvl="1" indent="228600" defTabSz="457200">
              <a:defRPr>
                <a:solidFill>
                  <a:srgbClr val="FF2901"/>
                </a:solidFill>
                <a:latin typeface="+mj-lt"/>
                <a:ea typeface="+mj-ea"/>
                <a:cs typeface="+mj-cs"/>
                <a:sym typeface="Helvetica"/>
              </a:defRPr>
            </a:pPr>
            <a:r>
              <a:t>Quelques acquis…..</a:t>
            </a:r>
          </a:p>
          <a:p>
            <a:pPr lvl="1" indent="228600" algn="just" defTabSz="457200">
              <a:defRPr sz="1400">
                <a:solidFill>
                  <a:srgbClr val="232323"/>
                </a:solidFill>
                <a:latin typeface="+mj-lt"/>
                <a:ea typeface="+mj-ea"/>
                <a:cs typeface="+mj-cs"/>
                <a:sym typeface="Helvetica"/>
              </a:defRPr>
            </a:pPr>
          </a:p>
          <a:p>
            <a:pPr lvl="1" indent="228600" algn="just" defTabSz="457200">
              <a:defRPr sz="1400">
                <a:solidFill>
                  <a:srgbClr val="232323"/>
                </a:solidFill>
                <a:latin typeface="+mj-lt"/>
                <a:ea typeface="+mj-ea"/>
                <a:cs typeface="+mj-cs"/>
                <a:sym typeface="Helvetica"/>
              </a:defRPr>
            </a:pPr>
          </a:p>
          <a:p>
            <a:pPr lvl="1" indent="228600" algn="just" defTabSz="457200">
              <a:defRPr b="1" sz="1800">
                <a:solidFill>
                  <a:srgbClr val="232323"/>
                </a:solidFill>
                <a:latin typeface="+mj-lt"/>
                <a:ea typeface="+mj-ea"/>
                <a:cs typeface="+mj-cs"/>
                <a:sym typeface="Helvetica"/>
              </a:defRPr>
            </a:pPr>
            <a:r>
              <a:t>Depuis le 10 août 2016</a:t>
            </a:r>
            <a:r>
              <a:rPr b="0"/>
              <a:t>, certains représentants syndicaux bénéficient d'une hausse de 20% de leur crédit d'heures de délégation</a:t>
            </a:r>
            <a:r>
              <a:rPr b="0" i="1"/>
              <a:t>.</a:t>
            </a:r>
          </a:p>
          <a:p>
            <a:pPr algn="just" defTabSz="457200">
              <a:defRPr i="1" sz="1800">
                <a:solidFill>
                  <a:srgbClr val="232323"/>
                </a:solidFill>
                <a:latin typeface="+mj-lt"/>
                <a:ea typeface="+mj-ea"/>
                <a:cs typeface="+mj-cs"/>
                <a:sym typeface="Helvetica"/>
              </a:defRPr>
            </a:pPr>
          </a:p>
          <a:p>
            <a:pPr lvl="1" indent="228600" algn="just" defTabSz="457200">
              <a:defRPr sz="1800">
                <a:solidFill>
                  <a:srgbClr val="232323"/>
                </a:solidFill>
                <a:latin typeface="+mj-lt"/>
                <a:ea typeface="+mj-ea"/>
                <a:cs typeface="+mj-cs"/>
                <a:sym typeface="Helvetica"/>
              </a:defRPr>
            </a:pPr>
            <a:r>
              <a:t>En effet, chaque </a:t>
            </a:r>
            <a:r>
              <a:rPr b="1"/>
              <a:t>délégué syndical</a:t>
            </a:r>
            <a:r>
              <a:t> dispose désormais d'un crédit d'heures mensuel au moins égal à :</a:t>
            </a:r>
          </a:p>
          <a:p>
            <a:pPr lvl="1" indent="228600" algn="just" defTabSz="457200">
              <a:defRPr sz="1800">
                <a:solidFill>
                  <a:srgbClr val="232323"/>
                </a:solidFill>
                <a:latin typeface="+mj-lt"/>
                <a:ea typeface="+mj-ea"/>
                <a:cs typeface="+mj-cs"/>
                <a:sym typeface="Helvetica"/>
              </a:defRPr>
            </a:pPr>
          </a:p>
          <a:p>
            <a:pPr marL="457200" indent="-457200" algn="just" defTabSz="457200">
              <a:tabLst>
                <a:tab pos="139700" algn="l"/>
                <a:tab pos="457200" algn="l"/>
              </a:tabLst>
              <a:defRPr sz="1800">
                <a:solidFill>
                  <a:srgbClr val="232323"/>
                </a:solidFill>
                <a:latin typeface="+mj-lt"/>
                <a:ea typeface="+mj-ea"/>
                <a:cs typeface="+mj-cs"/>
                <a:sym typeface="Helvetica"/>
              </a:defRPr>
            </a:pPr>
            <a:r>
              <a:t>	•	12 heures par mois, dans les entreprises ou établissements de 50 à 150 salariés (au lieu de 10 heures) ;</a:t>
            </a:r>
          </a:p>
          <a:p>
            <a:pPr marL="457200" indent="-457200" algn="just" defTabSz="457200">
              <a:tabLst>
                <a:tab pos="139700" algn="l"/>
                <a:tab pos="457200" algn="l"/>
              </a:tabLst>
              <a:defRPr sz="1800">
                <a:solidFill>
                  <a:srgbClr val="232323"/>
                </a:solidFill>
                <a:latin typeface="+mj-lt"/>
                <a:ea typeface="+mj-ea"/>
                <a:cs typeface="+mj-cs"/>
                <a:sym typeface="Helvetica"/>
              </a:defRPr>
            </a:pPr>
            <a:r>
              <a:t>	•	18 heures par mois, dans les entreprises ou établissements de 151 à 499 salariés (au lieu de 15 heures) ;</a:t>
            </a:r>
          </a:p>
          <a:p>
            <a:pPr marL="457200" indent="-457200" algn="just" defTabSz="457200">
              <a:tabLst>
                <a:tab pos="139700" algn="l"/>
                <a:tab pos="457200" algn="l"/>
              </a:tabLst>
              <a:defRPr sz="1800">
                <a:solidFill>
                  <a:srgbClr val="232323"/>
                </a:solidFill>
                <a:latin typeface="+mj-lt"/>
                <a:ea typeface="+mj-ea"/>
                <a:cs typeface="+mj-cs"/>
                <a:sym typeface="Helvetica"/>
              </a:defRPr>
            </a:pPr>
            <a:r>
              <a:t>	•	24 heures par mois, dans les entreprises ou établissements d'au moins 500 salariés (au lieu de 20 heures).</a:t>
            </a:r>
          </a:p>
          <a:p>
            <a:pPr lvl="1" indent="228600" algn="just" defTabSz="457200">
              <a:defRPr sz="1800">
                <a:solidFill>
                  <a:srgbClr val="232323"/>
                </a:solidFill>
                <a:latin typeface="+mj-lt"/>
                <a:ea typeface="+mj-ea"/>
                <a:cs typeface="+mj-cs"/>
                <a:sym typeface="Helvetica"/>
              </a:defRPr>
            </a:pPr>
          </a:p>
          <a:p>
            <a:pPr algn="just" defTabSz="457200">
              <a:defRPr sz="1800">
                <a:solidFill>
                  <a:srgbClr val="3E3E3E"/>
                </a:solidFill>
                <a:latin typeface="+mj-lt"/>
                <a:ea typeface="+mj-ea"/>
                <a:cs typeface="+mj-cs"/>
                <a:sym typeface="Helvetica"/>
              </a:defRPr>
            </a:pPr>
          </a:p>
          <a:p>
            <a:pPr lvl="1" indent="228600" algn="just" defTabSz="457200">
              <a:defRPr sz="1800">
                <a:solidFill>
                  <a:srgbClr val="232323"/>
                </a:solidFill>
                <a:latin typeface="+mj-lt"/>
                <a:ea typeface="+mj-ea"/>
                <a:cs typeface="+mj-cs"/>
                <a:sym typeface="Helvetica"/>
              </a:defRPr>
            </a:pPr>
            <a:r>
              <a:t>La Loi Travail ne retouche pas les autres dispositions qui entourent le crédit d'heures des DS, à savoir notamment que ce temps peut être dépassé en cas de circonstances exceptionnelles.</a:t>
            </a:r>
          </a:p>
          <a:p>
            <a:pPr indent="273046" algn="just" defTabSz="449262">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b="1" sz="1800">
                <a:latin typeface="Calibri"/>
                <a:ea typeface="Calibri"/>
                <a:cs typeface="Calibri"/>
                <a:sym typeface="Calibri"/>
              </a:defRPr>
            </a:pPr>
          </a:p>
          <a:p>
            <a:pPr indent="273046" algn="just" defTabSz="449262">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sz="1800">
                <a:latin typeface="Calibri"/>
                <a:ea typeface="Calibri"/>
                <a:cs typeface="Calibri"/>
                <a:sym typeface="Calibri"/>
              </a:defRPr>
            </a:pPr>
          </a:p>
          <a:p>
            <a:pPr indent="273046" algn="just" defTabSz="449262">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b="1" sz="1800" u="sng">
                <a:latin typeface="Calibri"/>
                <a:ea typeface="Calibri"/>
                <a:cs typeface="Calibri"/>
                <a:sym typeface="Calibri"/>
              </a:defRPr>
            </a:pPr>
            <a:r>
              <a:t>Formation syndicale</a:t>
            </a:r>
          </a:p>
          <a:p>
            <a:pPr indent="273046" algn="just" defTabSz="449262">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sz="1800">
                <a:latin typeface="Calibri"/>
                <a:ea typeface="Calibri"/>
                <a:cs typeface="Calibri"/>
                <a:sym typeface="Calibri"/>
              </a:defRPr>
            </a:pPr>
          </a:p>
          <a:p>
            <a:pPr lvl="8" indent="273046" algn="just" defTabSz="449262">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sz="1800">
                <a:latin typeface="Calibri"/>
                <a:ea typeface="Calibri"/>
                <a:cs typeface="Calibri"/>
                <a:sym typeface="Calibri"/>
              </a:defRPr>
            </a:pPr>
            <a:r>
              <a:t>    Le CE peut désormais financer la formation des DP/DS. Pour cela une délibération doit être prise (c’est-à-dire une décision prise à la majorité des membres présents et votants).</a:t>
            </a:r>
          </a:p>
          <a:p>
            <a:pPr lvl="8" indent="273046" algn="just" defTabSz="449262">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b="1" sz="1800">
                <a:latin typeface="Calibri"/>
                <a:ea typeface="Calibri"/>
                <a:cs typeface="Calibri"/>
                <a:sym typeface="Calibri"/>
              </a:defRPr>
            </a:pPr>
            <a:r>
              <a:t>Attention aux formations conjointes (patrons/salariés) qui visent à professionnaliser et institutionnaliser un dialogue social d’accompagnement</a:t>
            </a:r>
            <a:r>
              <a:rPr b="0"/>
              <a:t>.</a:t>
            </a:r>
          </a:p>
          <a:p>
            <a:pPr lvl="8" indent="273046" algn="just" defTabSz="449262">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sz="1800">
                <a:latin typeface="Calibri"/>
                <a:ea typeface="Calibri"/>
                <a:cs typeface="Calibri"/>
                <a:sym typeface="Calibri"/>
              </a:defRPr>
            </a:pPr>
          </a:p>
          <a:p>
            <a:pPr indent="273046" algn="just" defTabSz="449262">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sz="1800">
                <a:latin typeface="Calibri"/>
                <a:ea typeface="Calibri"/>
                <a:cs typeface="Calibri"/>
                <a:sym typeface="Calibri"/>
              </a:defRPr>
            </a:pPr>
            <a:r>
              <a:t>S’ajoute </a:t>
            </a:r>
            <a:r>
              <a:rPr b="1"/>
              <a:t>l’augmentation du crédit d’heure </a:t>
            </a:r>
            <a:r>
              <a:t>pour la section syndicale </a:t>
            </a:r>
            <a:r>
              <a:rPr b="1"/>
              <a:t>pour les négociations obligatoires </a:t>
            </a:r>
            <a:r>
              <a:t>qui passe de :</a:t>
            </a:r>
          </a:p>
          <a:p>
            <a:pPr indent="273046" algn="just" defTabSz="449262">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sz="1800">
                <a:latin typeface="Calibri"/>
                <a:ea typeface="Calibri"/>
                <a:cs typeface="Calibri"/>
                <a:sym typeface="Calibri"/>
              </a:defRPr>
            </a:pPr>
          </a:p>
          <a:p>
            <a:pPr marL="541337" indent="-268285" algn="just" defTabSz="449262">
              <a:buClr>
                <a:srgbClr val="000000"/>
              </a:buClr>
              <a:buSzPct val="100000"/>
              <a:buFont typeface="Wingdings"/>
              <a:buChar char="▪"/>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sz="1800">
                <a:latin typeface="Calibri"/>
                <a:ea typeface="Calibri"/>
                <a:cs typeface="Calibri"/>
                <a:sym typeface="Calibri"/>
              </a:defRPr>
            </a:pPr>
            <a:r>
              <a:t>10 à 12h par an dans les entreprises d’au moins 500 salariés</a:t>
            </a:r>
          </a:p>
          <a:p>
            <a:pPr marL="541337" indent="-268285" algn="just" defTabSz="449262">
              <a:buClr>
                <a:srgbClr val="000000"/>
              </a:buClr>
              <a:buSzPct val="100000"/>
              <a:buFont typeface="Wingdings"/>
              <a:buChar char="▪"/>
              <a:tabLst>
                <a:tab pos="533400" algn="l"/>
                <a:tab pos="977900" algn="l"/>
                <a:tab pos="1435100" algn="l"/>
                <a:tab pos="1879600" algn="l"/>
                <a:tab pos="2336800" algn="l"/>
                <a:tab pos="2781300" algn="l"/>
                <a:tab pos="3225800" algn="l"/>
                <a:tab pos="3683000" algn="l"/>
                <a:tab pos="4127500" algn="l"/>
                <a:tab pos="4572000" algn="l"/>
                <a:tab pos="5029200" algn="l"/>
                <a:tab pos="5473700" algn="l"/>
                <a:tab pos="5930900" algn="l"/>
                <a:tab pos="6375400" algn="l"/>
                <a:tab pos="6819900" algn="l"/>
                <a:tab pos="7277100" algn="l"/>
                <a:tab pos="7721600" algn="l"/>
                <a:tab pos="8166100" algn="l"/>
                <a:tab pos="8623300" algn="l"/>
                <a:tab pos="9067800" algn="l"/>
                <a:tab pos="9525000" algn="l"/>
                <a:tab pos="10134600" algn="l"/>
              </a:tabLst>
              <a:defRPr sz="1800">
                <a:latin typeface="Calibri"/>
                <a:ea typeface="Calibri"/>
                <a:cs typeface="Calibri"/>
                <a:sym typeface="Calibri"/>
              </a:defRPr>
            </a:pPr>
            <a:r>
              <a:t>15 à 18h par an dans les entreprises d’au moins 1 000 salariés.</a:t>
            </a:r>
          </a:p>
        </p:txBody>
      </p:sp>
      <p:pic>
        <p:nvPicPr>
          <p:cNvPr id="293" name="image2.png"/>
          <p:cNvPicPr>
            <a:picLocks noChangeAspect="1"/>
          </p:cNvPicPr>
          <p:nvPr/>
        </p:nvPicPr>
        <p:blipFill>
          <a:blip r:embed="rId2">
            <a:extLst/>
          </a:blip>
          <a:stretch>
            <a:fillRect/>
          </a:stretch>
        </p:blipFill>
        <p:spPr>
          <a:xfrm>
            <a:off x="10331339" y="9020095"/>
            <a:ext cx="1310756"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5" name="Shape 295"/>
          <p:cNvSpPr/>
          <p:nvPr/>
        </p:nvSpPr>
        <p:spPr>
          <a:xfrm>
            <a:off x="833118" y="3958735"/>
            <a:ext cx="11336871" cy="715120"/>
          </a:xfrm>
          <a:prstGeom prst="rect">
            <a:avLst/>
          </a:prstGeom>
          <a:gradFill>
            <a:gsLst>
              <a:gs pos="0">
                <a:srgbClr val="CE2100"/>
              </a:gs>
              <a:gs pos="100000">
                <a:schemeClr val="accent5">
                  <a:hueOff val="-477027"/>
                  <a:satOff val="5825"/>
                  <a:lumOff val="41095"/>
                </a:schemeClr>
              </a:gs>
            </a:gsLst>
            <a:lin ang="16200000"/>
          </a:gradFill>
          <a:ln>
            <a:solidFill>
              <a:srgbClr val="C82101"/>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p>
            <a:pPr>
              <a:defRPr>
                <a:solidFill>
                  <a:srgbClr val="FFFFFF"/>
                </a:solidFill>
                <a:latin typeface="+mj-lt"/>
                <a:ea typeface="+mj-ea"/>
                <a:cs typeface="+mj-cs"/>
                <a:sym typeface="Helvetica"/>
              </a:defRPr>
            </a:pPr>
            <a:r>
              <a:t>La loi </a:t>
            </a:r>
            <a:r>
              <a:rPr sz="4000"/>
              <a:t>travail</a:t>
            </a:r>
            <a:r>
              <a:t>, c’est aussi …</a:t>
            </a:r>
          </a:p>
        </p:txBody>
      </p:sp>
      <p:pic>
        <p:nvPicPr>
          <p:cNvPr id="296" name="image2.png"/>
          <p:cNvPicPr>
            <a:picLocks noChangeAspect="1"/>
          </p:cNvPicPr>
          <p:nvPr/>
        </p:nvPicPr>
        <p:blipFill>
          <a:blip r:embed="rId2">
            <a:extLst/>
          </a:blip>
          <a:stretch>
            <a:fillRect/>
          </a:stretch>
        </p:blipFill>
        <p:spPr>
          <a:xfrm>
            <a:off x="833118" y="8669366"/>
            <a:ext cx="1310756"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8" name="Shape 298"/>
          <p:cNvSpPr/>
          <p:nvPr/>
        </p:nvSpPr>
        <p:spPr>
          <a:xfrm>
            <a:off x="795865" y="1383710"/>
            <a:ext cx="11590871" cy="1238995"/>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sz="2500">
                <a:latin typeface="+mj-lt"/>
                <a:ea typeface="+mj-ea"/>
                <a:cs typeface="+mj-cs"/>
                <a:sym typeface="Helvetica"/>
              </a:defRPr>
            </a:pPr>
            <a:r>
              <a:t>…….la possibilité d’inscrire dans le règlement intérieur de l’entreprise, une clause relative au</a:t>
            </a:r>
            <a:r>
              <a:rPr>
                <a:solidFill>
                  <a:srgbClr val="FF2804"/>
                </a:solidFill>
              </a:rPr>
              <a:t> principe de neutralité</a:t>
            </a:r>
            <a:r>
              <a:t>, c’est-à-dire une restriction de la manifestation de leurs convictions</a:t>
            </a:r>
          </a:p>
        </p:txBody>
      </p:sp>
      <p:sp>
        <p:nvSpPr>
          <p:cNvPr id="299" name="Shape 299"/>
          <p:cNvSpPr/>
          <p:nvPr/>
        </p:nvSpPr>
        <p:spPr>
          <a:xfrm>
            <a:off x="751834" y="2720602"/>
            <a:ext cx="11678933" cy="2737595"/>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sz="2200">
                <a:latin typeface="Calibri"/>
                <a:ea typeface="Calibri"/>
                <a:cs typeface="Calibri"/>
                <a:sym typeface="Calibri"/>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sz="2200">
                <a:latin typeface="+mj-lt"/>
                <a:ea typeface="+mj-ea"/>
                <a:cs typeface="+mj-cs"/>
                <a:sym typeface="Helvetica"/>
              </a:defRPr>
            </a:pPr>
            <a:r>
              <a:t>L’article 2 de loi Travail dit « El Khomri » a introduit dans le code du travail un nouvel article sur la neutralité (L 1321-2-1)</a:t>
            </a:r>
          </a:p>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sz="2200">
                <a:latin typeface="+mj-lt"/>
                <a:ea typeface="+mj-ea"/>
                <a:cs typeface="+mj-cs"/>
                <a:sym typeface="Helvetica"/>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b="1" sz="2200">
                <a:latin typeface="+mj-lt"/>
                <a:ea typeface="+mj-ea"/>
                <a:cs typeface="+mj-cs"/>
                <a:sym typeface="Helvetica"/>
              </a:defRPr>
            </a:pPr>
            <a:r>
              <a:t>Attention,en l’absence de précisions, </a:t>
            </a:r>
            <a:r>
              <a:rPr>
                <a:solidFill>
                  <a:srgbClr val="FD2B28"/>
                </a:solidFill>
              </a:rPr>
              <a:t>c</a:t>
            </a:r>
            <a:r>
              <a:rPr b="0">
                <a:solidFill>
                  <a:srgbClr val="FF2814"/>
                </a:solidFill>
              </a:rPr>
              <a:t>et article touche </a:t>
            </a:r>
            <a:r>
              <a:rPr>
                <a:solidFill>
                  <a:srgbClr val="FF2814"/>
                </a:solidFill>
              </a:rPr>
              <a:t>TOUTES</a:t>
            </a:r>
            <a:r>
              <a:rPr b="0">
                <a:solidFill>
                  <a:srgbClr val="FF2814"/>
                </a:solidFill>
              </a:rPr>
              <a:t> les manifestations de </a:t>
            </a:r>
            <a:r>
              <a:rPr>
                <a:solidFill>
                  <a:srgbClr val="FF2814"/>
                </a:solidFill>
              </a:rPr>
              <a:t>convictions des salariés</a:t>
            </a:r>
            <a:r>
              <a:rPr b="0"/>
              <a:t> (donc tout type de conviction, y compris syndicales…)</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 pos="15443200" algn="l"/>
              </a:tabLst>
              <a:defRPr sz="2200">
                <a:latin typeface="+mj-lt"/>
                <a:ea typeface="+mj-ea"/>
                <a:cs typeface="+mj-cs"/>
                <a:sym typeface="Helvetica"/>
              </a:defRPr>
            </a:pPr>
          </a:p>
        </p:txBody>
      </p:sp>
      <p:pic>
        <p:nvPicPr>
          <p:cNvPr id="300" name="image2.png"/>
          <p:cNvPicPr>
            <a:picLocks noChangeAspect="1"/>
          </p:cNvPicPr>
          <p:nvPr/>
        </p:nvPicPr>
        <p:blipFill>
          <a:blip r:embed="rId2">
            <a:extLst/>
          </a:blip>
          <a:stretch>
            <a:fillRect/>
          </a:stretch>
        </p:blipFill>
        <p:spPr>
          <a:xfrm>
            <a:off x="751834" y="8456424"/>
            <a:ext cx="1310755"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nvSpPr>
        <p:spPr>
          <a:xfrm>
            <a:off x="1215807" y="3986681"/>
            <a:ext cx="10573186" cy="132472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a:solidFill>
              <a:srgbClr val="DE670B"/>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p>
            <a:pPr>
              <a:defRPr sz="4000"/>
            </a:pPr>
            <a:r>
              <a:rPr u="sng"/>
              <a:t>L’objectif majeur de la loi</a:t>
            </a:r>
            <a:r>
              <a:t> : « </a:t>
            </a:r>
            <a:r>
              <a:rPr>
                <a:latin typeface="+mj-lt"/>
                <a:ea typeface="+mj-ea"/>
                <a:cs typeface="+mj-cs"/>
                <a:sym typeface="Helvetica"/>
              </a:rPr>
              <a:t>L’inversion</a:t>
            </a:r>
            <a:r>
              <a:t> de la hiérarchie des normes » : </a:t>
            </a:r>
          </a:p>
        </p:txBody>
      </p:sp>
      <p:pic>
        <p:nvPicPr>
          <p:cNvPr id="134" name="image2.png"/>
          <p:cNvPicPr>
            <a:picLocks noChangeAspect="1"/>
          </p:cNvPicPr>
          <p:nvPr/>
        </p:nvPicPr>
        <p:blipFill>
          <a:blip r:embed="rId2">
            <a:extLst/>
          </a:blip>
          <a:stretch>
            <a:fillRect/>
          </a:stretch>
        </p:blipFill>
        <p:spPr>
          <a:xfrm>
            <a:off x="1096422" y="8631790"/>
            <a:ext cx="1310757" cy="481628"/>
          </a:xfrm>
          <a:prstGeom prst="rect">
            <a:avLst/>
          </a:prstGeom>
          <a:ln w="12700">
            <a:miter lim="400000"/>
          </a:ln>
        </p:spPr>
      </p:pic>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nvSpPr>
        <p:spPr>
          <a:xfrm>
            <a:off x="634996" y="722954"/>
            <a:ext cx="11734808" cy="537320"/>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a:solidFill>
              <a:srgbClr val="DE670B"/>
            </a:solidFill>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47997" tIns="47997" rIns="47997" bIns="47997" anchor="ctr">
            <a:spAutoFit/>
          </a:bodyPr>
          <a:lstStyle>
            <a:lvl1pPr>
              <a:defRPr sz="2800">
                <a:latin typeface="+mj-lt"/>
                <a:ea typeface="+mj-ea"/>
                <a:cs typeface="+mj-cs"/>
                <a:sym typeface="Helvetica"/>
              </a:defRPr>
            </a:lvl1pPr>
          </a:lstStyle>
          <a:p>
            <a:pPr/>
            <a:r>
              <a:t>Un bouleversement de la hiérarchie des normes</a:t>
            </a:r>
          </a:p>
        </p:txBody>
      </p:sp>
      <p:sp>
        <p:nvSpPr>
          <p:cNvPr id="137" name="Shape 137"/>
          <p:cNvSpPr/>
          <p:nvPr/>
        </p:nvSpPr>
        <p:spPr>
          <a:xfrm>
            <a:off x="519957" y="1849823"/>
            <a:ext cx="11233579" cy="730995"/>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100">
                <a:latin typeface="+mj-lt"/>
                <a:ea typeface="+mj-ea"/>
                <a:cs typeface="+mj-cs"/>
                <a:sym typeface="Helvetica"/>
              </a:defRPr>
            </a:pPr>
            <a:r>
              <a:t>L’article 8 de la Loi Travail porte </a:t>
            </a:r>
            <a:r>
              <a:rPr>
                <a:solidFill>
                  <a:srgbClr val="FF2A06"/>
                </a:solidFill>
              </a:rPr>
              <a:t>la philosophie générale</a:t>
            </a:r>
            <a:r>
              <a:t> de la loi qui modifie le modèle du droit français jusqu’ici placé sur </a:t>
            </a:r>
            <a:r>
              <a:rPr b="1">
                <a:solidFill>
                  <a:srgbClr val="FB2D12"/>
                </a:solidFill>
              </a:rPr>
              <a:t>le principe de faveur et la hiérarchie des normes.</a:t>
            </a:r>
          </a:p>
        </p:txBody>
      </p:sp>
      <p:sp>
        <p:nvSpPr>
          <p:cNvPr id="138" name="Shape 138"/>
          <p:cNvSpPr/>
          <p:nvPr/>
        </p:nvSpPr>
        <p:spPr>
          <a:xfrm>
            <a:off x="719657" y="3165605"/>
            <a:ext cx="11565486" cy="4299695"/>
          </a:xfrm>
          <a:prstGeom prst="rect">
            <a:avLst/>
          </a:prstGeom>
          <a:ln w="12700">
            <a:miter lim="400000"/>
          </a:ln>
          <a:extLst>
            <a:ext uri="{C572A759-6A51-4108-AA02-DFA0A04FC94B}">
              <ma14:wrappingTextBoxFlag xmlns:ma14="http://schemas.microsoft.com/office/mac/drawingml/2011/main" val="1"/>
            </a:ext>
          </a:extLst>
        </p:spPr>
        <p:txBody>
          <a:bodyPr lIns="47997" tIns="47997" rIns="47997" bIns="47997" anchor="ctr">
            <a:spAutoFit/>
          </a:bodyPr>
          <a:lstStyle/>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b="1" sz="2500">
                <a:solidFill>
                  <a:srgbClr val="FE352B"/>
                </a:solidFill>
                <a:latin typeface="+mj-lt"/>
                <a:ea typeface="+mj-ea"/>
                <a:cs typeface="+mj-cs"/>
                <a:sym typeface="Helvetica"/>
              </a:defRPr>
            </a:pPr>
            <a:r>
              <a:t>Mais la hiérarchie des normes……c’est quoi au juste ?</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b="1" sz="2200">
                <a:latin typeface="+mj-lt"/>
                <a:ea typeface="+mj-ea"/>
                <a:cs typeface="+mj-cs"/>
                <a:sym typeface="Helvetica"/>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100">
                <a:latin typeface="+mj-lt"/>
                <a:ea typeface="+mj-ea"/>
                <a:cs typeface="+mj-cs"/>
                <a:sym typeface="Helvetica"/>
              </a:defRPr>
            </a:pPr>
            <a:r>
              <a:t>Jusqu'à la Loi Travail, schématiquement, quatre strates principales structurent, de manière pyramidale, le droit du travail :</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b="1" sz="2100">
                <a:latin typeface="+mj-lt"/>
                <a:ea typeface="+mj-ea"/>
                <a:cs typeface="+mj-cs"/>
                <a:sym typeface="Helvetica"/>
              </a:defRPr>
            </a:pPr>
            <a:r>
              <a:t>- Les conventions ou normes internationales</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b="1" sz="2100">
                <a:latin typeface="+mj-lt"/>
                <a:ea typeface="+mj-ea"/>
                <a:cs typeface="+mj-cs"/>
                <a:sym typeface="Helvetica"/>
              </a:defRPr>
            </a:pPr>
            <a:r>
              <a:t>- La loi</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b="1" sz="2100">
                <a:latin typeface="+mj-lt"/>
                <a:ea typeface="+mj-ea"/>
                <a:cs typeface="+mj-cs"/>
                <a:sym typeface="Helvetica"/>
              </a:defRPr>
            </a:pPr>
            <a:r>
              <a:t>- Les conventions collectives et accords de branche</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b="1" sz="2100">
                <a:latin typeface="+mj-lt"/>
                <a:ea typeface="+mj-ea"/>
                <a:cs typeface="+mj-cs"/>
                <a:sym typeface="Helvetica"/>
              </a:defRPr>
            </a:pPr>
            <a:r>
              <a:t>- L'accord d'entreprise</a:t>
            </a:r>
          </a:p>
          <a:p>
            <a:pPr>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100">
                <a:latin typeface="+mj-lt"/>
                <a:ea typeface="+mj-ea"/>
                <a:cs typeface="+mj-cs"/>
                <a:sym typeface="Helvetica"/>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100">
                <a:latin typeface="+mj-lt"/>
                <a:ea typeface="+mj-ea"/>
                <a:cs typeface="+mj-cs"/>
                <a:sym typeface="Helvetica"/>
              </a:defRPr>
            </a:pPr>
            <a:r>
              <a:t>La hiérarchie des normes veut que tout accord (ou norme) de niveau inférieur doit respecter les clauses de la norme de niveau supérieur à laquelle il ou elle apporte des précisions.</a:t>
            </a: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100">
                <a:latin typeface="+mj-lt"/>
                <a:ea typeface="+mj-ea"/>
                <a:cs typeface="+mj-cs"/>
                <a:sym typeface="Helvetica"/>
              </a:defRPr>
            </a:pPr>
          </a:p>
          <a:p>
            <a:pPr algn="just">
              <a:tabLst>
                <a:tab pos="622300" algn="l"/>
                <a:tab pos="1257300" algn="l"/>
                <a:tab pos="1905000" algn="l"/>
                <a:tab pos="2540000" algn="l"/>
                <a:tab pos="3175000" algn="l"/>
                <a:tab pos="3822700" algn="l"/>
                <a:tab pos="4457700" algn="l"/>
                <a:tab pos="5092700" algn="l"/>
                <a:tab pos="5740400" algn="l"/>
                <a:tab pos="6375400" algn="l"/>
                <a:tab pos="7023100" algn="l"/>
                <a:tab pos="7658100" algn="l"/>
                <a:tab pos="8280400" algn="l"/>
                <a:tab pos="8940800" algn="l"/>
                <a:tab pos="9563100" algn="l"/>
                <a:tab pos="10198100" algn="l"/>
                <a:tab pos="10845800" algn="l"/>
                <a:tab pos="11480800" algn="l"/>
                <a:tab pos="12128500" algn="l"/>
                <a:tab pos="12763500" algn="l"/>
                <a:tab pos="13373100" algn="l"/>
                <a:tab pos="14401800" algn="l"/>
              </a:tabLst>
              <a:defRPr sz="2100">
                <a:latin typeface="+mj-lt"/>
                <a:ea typeface="+mj-ea"/>
                <a:cs typeface="+mj-cs"/>
                <a:sym typeface="Helvetica"/>
              </a:defRPr>
            </a:pPr>
            <a:r>
              <a:t>C'est ce que l'on appelle le</a:t>
            </a:r>
            <a:r>
              <a:rPr b="1"/>
              <a:t> principe de faveur</a:t>
            </a:r>
            <a:r>
              <a:t>. </a:t>
            </a:r>
          </a:p>
        </p:txBody>
      </p:sp>
      <p:pic>
        <p:nvPicPr>
          <p:cNvPr id="139" name="image2.png"/>
          <p:cNvPicPr>
            <a:picLocks noChangeAspect="1"/>
          </p:cNvPicPr>
          <p:nvPr/>
        </p:nvPicPr>
        <p:blipFill>
          <a:blip r:embed="rId2">
            <a:extLst/>
          </a:blip>
          <a:stretch>
            <a:fillRect/>
          </a:stretch>
        </p:blipFill>
        <p:spPr>
          <a:xfrm>
            <a:off x="10441447" y="9001686"/>
            <a:ext cx="1310756" cy="48162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xfrm>
            <a:off x="1269999" y="3225800"/>
            <a:ext cx="10464801" cy="3302001"/>
          </a:xfrm>
          <a:prstGeom prst="rect">
            <a:avLst/>
          </a:prstGeom>
          <a:gradFill>
            <a:gsLst>
              <a:gs pos="0">
                <a:schemeClr val="accent4">
                  <a:hueOff val="-782216"/>
                  <a:satOff val="13445"/>
                  <a:lumOff val="36756"/>
                </a:schemeClr>
              </a:gs>
              <a:gs pos="35000">
                <a:srgbClr val="FFD0C3"/>
              </a:gs>
              <a:gs pos="100000">
                <a:schemeClr val="accent4">
                  <a:hueOff val="-854692"/>
                  <a:satOff val="13445"/>
                  <a:lumOff val="48875"/>
                </a:schemeClr>
              </a:gs>
            </a:gsLst>
            <a:lin ang="16200000"/>
          </a:gradFill>
          <a:ln w="9525">
            <a:solidFill>
              <a:srgbClr val="DE670B"/>
            </a:solidFill>
            <a:round/>
          </a:ln>
          <a:effectLst>
            <a:outerShdw sx="100000" sy="100000" kx="0" ky="0" algn="b" rotWithShape="0" blurRad="38100" dist="25400" dir="5400000">
              <a:srgbClr val="000000">
                <a:alpha val="50000"/>
              </a:srgbClr>
            </a:outerShdw>
          </a:effectLst>
        </p:spPr>
        <p:txBody>
          <a:bodyPr/>
          <a:lstStyle>
            <a:lvl1pPr>
              <a:defRPr sz="3600">
                <a:latin typeface="+mn-lt"/>
                <a:ea typeface="+mn-ea"/>
                <a:cs typeface="+mn-cs"/>
                <a:sym typeface="Helvetica Neue"/>
              </a:defRPr>
            </a:lvl1pPr>
          </a:lstStyle>
          <a:p>
            <a:pPr/>
            <a:r>
              <a:t>Aujourd’hui, avec la Loi Travail, un accord d’entreprise pourra être moins favorable qu’une convention collective</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xfrm>
            <a:off x="832179" y="863600"/>
            <a:ext cx="10464801" cy="6009134"/>
          </a:xfrm>
          <a:prstGeom prst="rect">
            <a:avLst/>
          </a:prstGeom>
        </p:spPr>
        <p:txBody>
          <a:bodyPr/>
          <a:lstStyle/>
          <a:p>
            <a:pPr marL="194176" indent="-188382" algn="just" defTabSz="667512">
              <a:lnSpc>
                <a:spcPct val="102000"/>
              </a:lnSpc>
              <a:spcBef>
                <a:spcPts val="200"/>
              </a:spcBef>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628">
                <a:latin typeface="+mj-lt"/>
                <a:ea typeface="+mj-ea"/>
                <a:cs typeface="+mj-cs"/>
                <a:sym typeface="Helvetica"/>
              </a:defRPr>
            </a:pPr>
            <a:r>
              <a:rPr u="sng"/>
              <a:t>La procédure </a:t>
            </a:r>
            <a:r>
              <a:rPr b="1" u="sng"/>
              <a:t>AVANT</a:t>
            </a:r>
            <a:r>
              <a:rPr u="sng"/>
              <a:t> le Loi Travail</a:t>
            </a:r>
            <a:r>
              <a:t> :</a:t>
            </a:r>
          </a:p>
          <a:p>
            <a:pPr marL="194176" indent="-188382" algn="just" defTabSz="667512">
              <a:lnSpc>
                <a:spcPct val="102000"/>
              </a:lnSpc>
              <a:spcBef>
                <a:spcPts val="200"/>
              </a:spcBef>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628">
                <a:latin typeface="+mj-lt"/>
                <a:ea typeface="+mj-ea"/>
                <a:cs typeface="+mj-cs"/>
                <a:sym typeface="Helvetica"/>
              </a:defRPr>
            </a:pPr>
          </a:p>
          <a:p>
            <a:pPr marL="194176" indent="-188382" algn="just" defTabSz="667512">
              <a:lnSpc>
                <a:spcPct val="102000"/>
              </a:lnSpc>
              <a:spcBef>
                <a:spcPts val="200"/>
              </a:spcBef>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628">
                <a:latin typeface="+mj-lt"/>
                <a:ea typeface="+mj-ea"/>
                <a:cs typeface="+mj-cs"/>
                <a:sym typeface="Helvetica"/>
              </a:defRPr>
            </a:pPr>
            <a:r>
              <a:t> Un accord d’entreprise s’appliquait dès  lors qu’il était signé :</a:t>
            </a:r>
          </a:p>
          <a:p>
            <a:pPr marL="194176" indent="-188382" algn="just" defTabSz="667512">
              <a:lnSpc>
                <a:spcPct val="102000"/>
              </a:lnSpc>
              <a:spcBef>
                <a:spcPts val="200"/>
              </a:spcBef>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628">
                <a:latin typeface="+mj-lt"/>
                <a:ea typeface="+mj-ea"/>
                <a:cs typeface="+mj-cs"/>
                <a:sym typeface="Helvetica"/>
              </a:defRPr>
            </a:pPr>
          </a:p>
          <a:p>
            <a:pPr marL="194176" indent="-188382" algn="just" defTabSz="667512">
              <a:lnSpc>
                <a:spcPct val="102000"/>
              </a:lnSpc>
              <a:spcBef>
                <a:spcPts val="200"/>
              </a:spcBef>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628">
                <a:latin typeface="+mj-lt"/>
                <a:ea typeface="+mj-ea"/>
                <a:cs typeface="+mj-cs"/>
                <a:sym typeface="Helvetica"/>
              </a:defRPr>
            </a:pPr>
            <a:r>
              <a:t>- par un ou plusieurs syndicats représentatifs </a:t>
            </a:r>
            <a:r>
              <a:rPr>
                <a:solidFill>
                  <a:srgbClr val="FF3F16"/>
                </a:solidFill>
              </a:rPr>
              <a:t>majoritaires</a:t>
            </a:r>
            <a:r>
              <a:t> (plus de 50 % au 1er tour des élections professionnelles), </a:t>
            </a:r>
          </a:p>
          <a:p>
            <a:pPr marL="194176" indent="-188382" algn="just" defTabSz="667512">
              <a:lnSpc>
                <a:spcPct val="102000"/>
              </a:lnSpc>
              <a:spcBef>
                <a:spcPts val="200"/>
              </a:spcBef>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628">
                <a:latin typeface="+mj-lt"/>
                <a:ea typeface="+mj-ea"/>
                <a:cs typeface="+mj-cs"/>
                <a:sym typeface="Helvetica"/>
              </a:defRPr>
            </a:pPr>
          </a:p>
          <a:p>
            <a:pPr marL="194176" indent="-188382" algn="just" defTabSz="667512">
              <a:lnSpc>
                <a:spcPct val="102000"/>
              </a:lnSpc>
              <a:spcBef>
                <a:spcPts val="200"/>
              </a:spcBef>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628">
                <a:latin typeface="Calibri"/>
                <a:ea typeface="Calibri"/>
                <a:cs typeface="Calibri"/>
                <a:sym typeface="Calibri"/>
              </a:defRPr>
            </a:pPr>
            <a:r>
              <a:rPr>
                <a:latin typeface="+mj-lt"/>
                <a:ea typeface="+mj-ea"/>
                <a:cs typeface="+mj-cs"/>
                <a:sym typeface="Helvetica"/>
              </a:rPr>
              <a:t>- par un ou plusieurs syndicats représentatifs ayant recueilli</a:t>
            </a:r>
            <a:r>
              <a:rPr>
                <a:solidFill>
                  <a:srgbClr val="FE3208"/>
                </a:solidFill>
                <a:latin typeface="+mj-lt"/>
                <a:ea typeface="+mj-ea"/>
                <a:cs typeface="+mj-cs"/>
                <a:sym typeface="Helvetica"/>
              </a:rPr>
              <a:t> au moins 30%</a:t>
            </a:r>
            <a:r>
              <a:rPr>
                <a:latin typeface="+mj-lt"/>
                <a:ea typeface="+mj-ea"/>
                <a:cs typeface="+mj-cs"/>
                <a:sym typeface="Helvetica"/>
              </a:rPr>
              <a:t> des suffrages exprimés </a:t>
            </a:r>
            <a:r>
              <a:rPr>
                <a:solidFill>
                  <a:srgbClr val="FF3A27"/>
                </a:solidFill>
                <a:latin typeface="+mj-lt"/>
                <a:ea typeface="+mj-ea"/>
                <a:cs typeface="+mj-cs"/>
                <a:sym typeface="Helvetica"/>
              </a:rPr>
              <a:t>à condition qu’un  syndicat majoritaire ne s’y oppose pas dans les 8 jours</a:t>
            </a:r>
            <a:r>
              <a:rPr>
                <a:latin typeface="+mj-lt"/>
                <a:ea typeface="+mj-ea"/>
                <a:cs typeface="+mj-cs"/>
                <a:sym typeface="Helvetica"/>
              </a:rPr>
              <a:t> </a:t>
            </a:r>
            <a:r>
              <a:rPr i="1">
                <a:latin typeface="+mj-lt"/>
                <a:ea typeface="+mj-ea"/>
                <a:cs typeface="+mj-cs"/>
                <a:sym typeface="Helvetica"/>
              </a:rPr>
              <a:t>(droit d’opposition), </a:t>
            </a:r>
            <a:r>
              <a:rPr>
                <a:solidFill>
                  <a:srgbClr val="FF4B53">
                    <a:alpha val="0"/>
                  </a:srgbClr>
                </a:solidFill>
                <a:latin typeface="+mj-lt"/>
                <a:ea typeface="+mj-ea"/>
                <a:cs typeface="+mj-cs"/>
                <a:sym typeface="Helvetica"/>
              </a:rPr>
              <a:t>condition qu’un syndicat majoritaire ne s’y oppose pas dans les 8 </a:t>
            </a:r>
            <a:r>
              <a:rPr>
                <a:solidFill>
                  <a:srgbClr val="FFFFFF">
                    <a:alpha val="0"/>
                  </a:srgbClr>
                </a:solidFill>
                <a:latin typeface="+mj-lt"/>
                <a:ea typeface="+mj-ea"/>
                <a:cs typeface="+mj-cs"/>
                <a:sym typeface="Helvetica"/>
              </a:rPr>
              <a:t>jour</a:t>
            </a:r>
            <a:r>
              <a:rPr>
                <a:solidFill>
                  <a:srgbClr val="FFFFFF">
                    <a:alpha val="0"/>
                  </a:srgbClr>
                </a:solidFill>
              </a:rPr>
              <a:t>s,</a:t>
            </a:r>
            <a:endParaRPr>
              <a:solidFill>
                <a:srgbClr val="FFFFFF">
                  <a:alpha val="0"/>
                </a:srgbClr>
              </a:solidFill>
            </a:endParaRPr>
          </a:p>
          <a:p>
            <a:pPr marL="194176" indent="-188382" algn="just" defTabSz="667512">
              <a:lnSpc>
                <a:spcPct val="102000"/>
              </a:lnSpc>
              <a:spcBef>
                <a:spcPts val="200"/>
              </a:spcBef>
              <a:tabLst>
                <a:tab pos="279400" algn="l"/>
                <a:tab pos="749300" algn="l"/>
                <a:tab pos="1219200" algn="l"/>
                <a:tab pos="1676400" algn="l"/>
                <a:tab pos="2133600" algn="l"/>
                <a:tab pos="2616200" algn="l"/>
                <a:tab pos="3073400" algn="l"/>
                <a:tab pos="3556000" algn="l"/>
                <a:tab pos="4013200" algn="l"/>
                <a:tab pos="4470400" algn="l"/>
                <a:tab pos="4940300" algn="l"/>
                <a:tab pos="5410200" algn="l"/>
                <a:tab pos="5867400" algn="l"/>
                <a:tab pos="6350000" algn="l"/>
                <a:tab pos="6807200" algn="l"/>
                <a:tab pos="7277100" algn="l"/>
                <a:tab pos="7747000" algn="l"/>
                <a:tab pos="8204200" algn="l"/>
                <a:tab pos="8686800" algn="l"/>
                <a:tab pos="9144000" algn="l"/>
                <a:tab pos="9601200" algn="l"/>
                <a:tab pos="9753600" algn="l"/>
                <a:tab pos="10502900" algn="l"/>
              </a:tabLst>
              <a:defRPr sz="2117">
                <a:latin typeface="Calibri"/>
                <a:ea typeface="Calibri"/>
                <a:cs typeface="Calibri"/>
                <a:sym typeface="Calibri"/>
              </a:defRPr>
            </a:pPr>
            <a:endParaRPr b="1">
              <a:solidFill>
                <a:srgbClr val="FFFFFF"/>
              </a:solidFill>
            </a:endParaRP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